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31"/>
  </p:notesMasterIdLst>
  <p:handoutMasterIdLst>
    <p:handoutMasterId r:id="rId32"/>
  </p:handoutMasterIdLst>
  <p:sldIdLst>
    <p:sldId id="292" r:id="rId5"/>
    <p:sldId id="291" r:id="rId6"/>
    <p:sldId id="294" r:id="rId7"/>
    <p:sldId id="298" r:id="rId8"/>
    <p:sldId id="303" r:id="rId9"/>
    <p:sldId id="299" r:id="rId10"/>
    <p:sldId id="300" r:id="rId11"/>
    <p:sldId id="301" r:id="rId12"/>
    <p:sldId id="313" r:id="rId13"/>
    <p:sldId id="297" r:id="rId14"/>
    <p:sldId id="302" r:id="rId15"/>
    <p:sldId id="296" r:id="rId16"/>
    <p:sldId id="315" r:id="rId17"/>
    <p:sldId id="305" r:id="rId18"/>
    <p:sldId id="314" r:id="rId19"/>
    <p:sldId id="316" r:id="rId20"/>
    <p:sldId id="307" r:id="rId21"/>
    <p:sldId id="308" r:id="rId22"/>
    <p:sldId id="306" r:id="rId23"/>
    <p:sldId id="309" r:id="rId24"/>
    <p:sldId id="310" r:id="rId25"/>
    <p:sldId id="304" r:id="rId26"/>
    <p:sldId id="311" r:id="rId27"/>
    <p:sldId id="312" r:id="rId28"/>
    <p:sldId id="295" r:id="rId29"/>
    <p:sldId id="293" r:id="rId30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3F6F"/>
    <a:srgbClr val="00ACB6"/>
    <a:srgbClr val="013D61"/>
    <a:srgbClr val="F3703A"/>
    <a:srgbClr val="515083"/>
    <a:srgbClr val="2F305C"/>
    <a:srgbClr val="3C4798"/>
    <a:srgbClr val="E68637"/>
    <a:srgbClr val="F6A287"/>
    <a:srgbClr val="E98B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39" autoAdjust="0"/>
  </p:normalViewPr>
  <p:slideViewPr>
    <p:cSldViewPr snapToGrid="0">
      <p:cViewPr varScale="1">
        <p:scale>
          <a:sx n="66" d="100"/>
          <a:sy n="66" d="100"/>
        </p:scale>
        <p:origin x="6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07/05/2025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07/05/2025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B1EF3D6-F267-5A27-D435-C5005BA4AA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" b="1411"/>
          <a:stretch/>
        </p:blipFill>
        <p:spPr>
          <a:xfrm>
            <a:off x="0" y="-3841"/>
            <a:ext cx="49848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DFAB8DF2-5E8E-AAC9-5CFB-04F9609C1AF6}"/>
              </a:ext>
            </a:extLst>
          </p:cNvPr>
          <p:cNvSpPr/>
          <p:nvPr userDrawn="1"/>
        </p:nvSpPr>
        <p:spPr>
          <a:xfrm rot="16200000">
            <a:off x="6073140" y="60104"/>
            <a:ext cx="45719" cy="1219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0775C3D-C100-72AE-04FB-C04AC0D7DE43}"/>
              </a:ext>
            </a:extLst>
          </p:cNvPr>
          <p:cNvSpPr/>
          <p:nvPr userDrawn="1"/>
        </p:nvSpPr>
        <p:spPr>
          <a:xfrm>
            <a:off x="0" y="6174807"/>
            <a:ext cx="12192000" cy="683193"/>
          </a:xfrm>
          <a:prstGeom prst="rect">
            <a:avLst/>
          </a:prstGeom>
          <a:solidFill>
            <a:srgbClr val="113F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434494" y="-124691"/>
            <a:ext cx="2857500" cy="6299498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5E029AD-6703-A540-841D-BE7462E7B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807"/>
            <a:ext cx="3707476" cy="68319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1867750-EA89-EFEA-40CB-4FA8E18FEF5A}"/>
              </a:ext>
            </a:extLst>
          </p:cNvPr>
          <p:cNvSpPr/>
          <p:nvPr userDrawn="1"/>
        </p:nvSpPr>
        <p:spPr>
          <a:xfrm rot="16200000">
            <a:off x="6073140" y="76728"/>
            <a:ext cx="45719" cy="12191999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07/05/2025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0.png"/><Relationship Id="rId4" Type="http://schemas.openxmlformats.org/officeDocument/2006/relationships/image" Target="../media/image5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3.emf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5183" y="0"/>
            <a:ext cx="7016817" cy="3227514"/>
          </a:xfrm>
        </p:spPr>
        <p:txBody>
          <a:bodyPr>
            <a:normAutofit/>
          </a:bodyPr>
          <a:lstStyle/>
          <a:p>
            <a:pPr algn="ctr"/>
            <a:r>
              <a:rPr lang="it-IT" sz="3600" dirty="0"/>
              <a:t>TRATTAMENTO MULTIMODALE COME GARANZIA DI SUCCESSO </a:t>
            </a:r>
          </a:p>
        </p:txBody>
      </p:sp>
      <p:sp>
        <p:nvSpPr>
          <p:cNvPr id="6" name="Sottotitolo 3">
            <a:extLst>
              <a:ext uri="{FF2B5EF4-FFF2-40B4-BE49-F238E27FC236}">
                <a16:creationId xmlns:a16="http://schemas.microsoft.com/office/drawing/2014/main" id="{4000DD27-D64B-41F4-71E0-68036AEEFE92}"/>
              </a:ext>
            </a:extLst>
          </p:cNvPr>
          <p:cNvSpPr txBox="1">
            <a:spLocks/>
          </p:cNvSpPr>
          <p:nvPr/>
        </p:nvSpPr>
        <p:spPr>
          <a:xfrm>
            <a:off x="5950309" y="3874766"/>
            <a:ext cx="6039957" cy="1279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None/>
              <a:defRPr sz="2400" kern="12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b="1" dirty="0">
                <a:solidFill>
                  <a:srgbClr val="00ACB6"/>
                </a:solidFill>
              </a:rPr>
              <a:t>Amanda </a:t>
            </a:r>
            <a:r>
              <a:rPr lang="it-IT" sz="1400" b="1" dirty="0" err="1">
                <a:solidFill>
                  <a:srgbClr val="00ACB6"/>
                </a:solidFill>
              </a:rPr>
              <a:t>belluzzi</a:t>
            </a:r>
            <a:r>
              <a:rPr lang="it-IT" sz="1400" b="1" dirty="0">
                <a:solidFill>
                  <a:srgbClr val="00ACB6"/>
                </a:solidFill>
              </a:rPr>
              <a:t>, MD</a:t>
            </a:r>
          </a:p>
          <a:p>
            <a:r>
              <a:rPr lang="it-IT" sz="1400" b="1" dirty="0">
                <a:solidFill>
                  <a:srgbClr val="00ACB6"/>
                </a:solidFill>
              </a:rPr>
              <a:t>U.O.C. chirurgia generale, Ospedale S. Maria della Misericordia, Rovigo </a:t>
            </a: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1F02A-F775-4411-8FBC-05CD4EC86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7CF2DC3-62FE-869A-226F-B0AB16CA858E}"/>
              </a:ext>
            </a:extLst>
          </p:cNvPr>
          <p:cNvSpPr txBox="1"/>
          <p:nvPr/>
        </p:nvSpPr>
        <p:spPr>
          <a:xfrm>
            <a:off x="-1579" y="-27618"/>
            <a:ext cx="727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Trattamento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Multimodale</a:t>
            </a:r>
            <a:r>
              <a:rPr lang="en-US" b="1" dirty="0">
                <a:solidFill>
                  <a:srgbClr val="002060"/>
                </a:solidFill>
              </a:rPr>
              <a:t> come </a:t>
            </a:r>
            <a:r>
              <a:rPr lang="en-US" b="1" dirty="0" err="1">
                <a:solidFill>
                  <a:srgbClr val="002060"/>
                </a:solidFill>
              </a:rPr>
              <a:t>Garanzia</a:t>
            </a:r>
            <a:r>
              <a:rPr lang="en-US" b="1" dirty="0">
                <a:solidFill>
                  <a:srgbClr val="002060"/>
                </a:solidFill>
              </a:rPr>
              <a:t> di </a:t>
            </a:r>
            <a:r>
              <a:rPr lang="en-US" b="1" dirty="0" err="1">
                <a:solidFill>
                  <a:srgbClr val="002060"/>
                </a:solidFill>
              </a:rPr>
              <a:t>Successo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1CF7F-FEA7-D1A6-5EA9-231375BCB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4" y="336271"/>
            <a:ext cx="3408923" cy="104341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15869F9-8F1B-6159-9DF0-B0692380393D}"/>
              </a:ext>
            </a:extLst>
          </p:cNvPr>
          <p:cNvSpPr txBox="1"/>
          <p:nvPr/>
        </p:nvSpPr>
        <p:spPr>
          <a:xfrm>
            <a:off x="3481261" y="841964"/>
            <a:ext cx="550255" cy="230832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000090"/>
                </a:solidFill>
              </a:rPr>
              <a:t>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508A690-9ED4-6D8E-0F08-3FD4C100E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373" y="1477029"/>
            <a:ext cx="8701805" cy="399963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8D21FB9-8737-0AE4-7D26-13BE2C78C07A}"/>
              </a:ext>
            </a:extLst>
          </p:cNvPr>
          <p:cNvSpPr txBox="1"/>
          <p:nvPr/>
        </p:nvSpPr>
        <p:spPr>
          <a:xfrm>
            <a:off x="-1579" y="5712620"/>
            <a:ext cx="122128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800" dirty="0">
                <a:solidFill>
                  <a:srgbClr val="002060"/>
                </a:solidFill>
              </a:rPr>
              <a:t>Cohen RV, Busetto L, Levinson R, Le Roux CW, Salminen P, </a:t>
            </a:r>
            <a:r>
              <a:rPr lang="it-IT" sz="800" dirty="0" err="1">
                <a:solidFill>
                  <a:srgbClr val="002060"/>
                </a:solidFill>
              </a:rPr>
              <a:t>Prager</a:t>
            </a:r>
            <a:r>
              <a:rPr lang="it-IT" sz="800" dirty="0">
                <a:solidFill>
                  <a:srgbClr val="002060"/>
                </a:solidFill>
              </a:rPr>
              <a:t> G; International Consensus on the </a:t>
            </a:r>
            <a:r>
              <a:rPr lang="it-IT" sz="800" dirty="0" err="1">
                <a:solidFill>
                  <a:srgbClr val="002060"/>
                </a:solidFill>
              </a:rPr>
              <a:t>Role</a:t>
            </a:r>
            <a:r>
              <a:rPr lang="it-IT" sz="800" dirty="0">
                <a:solidFill>
                  <a:srgbClr val="002060"/>
                </a:solidFill>
              </a:rPr>
              <a:t> of </a:t>
            </a:r>
            <a:r>
              <a:rPr lang="it-IT" sz="800" dirty="0" err="1">
                <a:solidFill>
                  <a:srgbClr val="002060"/>
                </a:solidFill>
              </a:rPr>
              <a:t>Obesity</a:t>
            </a:r>
            <a:r>
              <a:rPr lang="it-IT" sz="800" dirty="0">
                <a:solidFill>
                  <a:srgbClr val="002060"/>
                </a:solidFill>
              </a:rPr>
              <a:t> Management </a:t>
            </a:r>
            <a:r>
              <a:rPr lang="it-IT" sz="800" dirty="0" err="1">
                <a:solidFill>
                  <a:srgbClr val="002060"/>
                </a:solidFill>
              </a:rPr>
              <a:t>Medications</a:t>
            </a:r>
            <a:r>
              <a:rPr lang="it-IT" sz="800" dirty="0">
                <a:solidFill>
                  <a:srgbClr val="002060"/>
                </a:solidFill>
              </a:rPr>
              <a:t> in the </a:t>
            </a:r>
            <a:r>
              <a:rPr lang="it-IT" sz="800" dirty="0" err="1">
                <a:solidFill>
                  <a:srgbClr val="002060"/>
                </a:solidFill>
              </a:rPr>
              <a:t>Context</a:t>
            </a:r>
            <a:r>
              <a:rPr lang="it-IT" sz="800" dirty="0">
                <a:solidFill>
                  <a:srgbClr val="002060"/>
                </a:solidFill>
              </a:rPr>
              <a:t> of </a:t>
            </a:r>
            <a:r>
              <a:rPr lang="it-IT" sz="800" dirty="0" err="1">
                <a:solidFill>
                  <a:srgbClr val="002060"/>
                </a:solidFill>
              </a:rPr>
              <a:t>Metabolic</a:t>
            </a:r>
            <a:r>
              <a:rPr lang="it-IT" sz="800" dirty="0">
                <a:solidFill>
                  <a:srgbClr val="002060"/>
                </a:solidFill>
              </a:rPr>
              <a:t> </a:t>
            </a:r>
            <a:r>
              <a:rPr lang="it-IT" sz="800" dirty="0" err="1">
                <a:solidFill>
                  <a:srgbClr val="002060"/>
                </a:solidFill>
              </a:rPr>
              <a:t>Bariatric</a:t>
            </a:r>
            <a:r>
              <a:rPr lang="it-IT" sz="800" dirty="0">
                <a:solidFill>
                  <a:srgbClr val="002060"/>
                </a:solidFill>
              </a:rPr>
              <a:t> Surgery. International consensus position </a:t>
            </a:r>
            <a:r>
              <a:rPr lang="it-IT" sz="800" dirty="0" err="1">
                <a:solidFill>
                  <a:srgbClr val="002060"/>
                </a:solidFill>
              </a:rPr>
              <a:t>statement</a:t>
            </a:r>
            <a:r>
              <a:rPr lang="it-IT" sz="800" dirty="0">
                <a:solidFill>
                  <a:srgbClr val="002060"/>
                </a:solidFill>
              </a:rPr>
              <a:t> on the </a:t>
            </a:r>
            <a:r>
              <a:rPr lang="it-IT" sz="800" dirty="0" err="1">
                <a:solidFill>
                  <a:srgbClr val="002060"/>
                </a:solidFill>
              </a:rPr>
              <a:t>role</a:t>
            </a:r>
            <a:r>
              <a:rPr lang="it-IT" sz="800" dirty="0">
                <a:solidFill>
                  <a:srgbClr val="002060"/>
                </a:solidFill>
              </a:rPr>
              <a:t> of </a:t>
            </a:r>
            <a:r>
              <a:rPr lang="it-IT" sz="800" dirty="0" err="1">
                <a:solidFill>
                  <a:srgbClr val="002060"/>
                </a:solidFill>
              </a:rPr>
              <a:t>obesity</a:t>
            </a:r>
            <a:r>
              <a:rPr lang="it-IT" sz="800" dirty="0">
                <a:solidFill>
                  <a:srgbClr val="002060"/>
                </a:solidFill>
              </a:rPr>
              <a:t> management </a:t>
            </a:r>
            <a:r>
              <a:rPr lang="it-IT" sz="800" dirty="0" err="1">
                <a:solidFill>
                  <a:srgbClr val="002060"/>
                </a:solidFill>
              </a:rPr>
              <a:t>medications</a:t>
            </a:r>
            <a:r>
              <a:rPr lang="it-IT" sz="800" dirty="0">
                <a:solidFill>
                  <a:srgbClr val="002060"/>
                </a:solidFill>
              </a:rPr>
              <a:t> in the </a:t>
            </a:r>
            <a:r>
              <a:rPr lang="it-IT" sz="800" dirty="0" err="1">
                <a:solidFill>
                  <a:srgbClr val="002060"/>
                </a:solidFill>
              </a:rPr>
              <a:t>context</a:t>
            </a:r>
            <a:r>
              <a:rPr lang="it-IT" sz="800" dirty="0">
                <a:solidFill>
                  <a:srgbClr val="002060"/>
                </a:solidFill>
              </a:rPr>
              <a:t> of </a:t>
            </a:r>
            <a:r>
              <a:rPr lang="it-IT" sz="800" dirty="0" err="1">
                <a:solidFill>
                  <a:srgbClr val="002060"/>
                </a:solidFill>
              </a:rPr>
              <a:t>metabolic</a:t>
            </a:r>
            <a:r>
              <a:rPr lang="it-IT" sz="800" dirty="0">
                <a:solidFill>
                  <a:srgbClr val="002060"/>
                </a:solidFill>
              </a:rPr>
              <a:t> </a:t>
            </a:r>
            <a:r>
              <a:rPr lang="it-IT" sz="800" dirty="0" err="1">
                <a:solidFill>
                  <a:srgbClr val="002060"/>
                </a:solidFill>
              </a:rPr>
              <a:t>bariatric</a:t>
            </a:r>
            <a:r>
              <a:rPr lang="it-IT" sz="800" dirty="0">
                <a:solidFill>
                  <a:srgbClr val="002060"/>
                </a:solidFill>
              </a:rPr>
              <a:t> surgery: </a:t>
            </a:r>
            <a:r>
              <a:rPr lang="it-IT" sz="800" dirty="0" err="1">
                <a:solidFill>
                  <a:srgbClr val="002060"/>
                </a:solidFill>
              </a:rPr>
              <a:t>expert</a:t>
            </a:r>
            <a:r>
              <a:rPr lang="it-IT" sz="800" dirty="0">
                <a:solidFill>
                  <a:srgbClr val="002060"/>
                </a:solidFill>
              </a:rPr>
              <a:t> </a:t>
            </a:r>
            <a:r>
              <a:rPr lang="it-IT" sz="800" dirty="0" err="1">
                <a:solidFill>
                  <a:srgbClr val="002060"/>
                </a:solidFill>
              </a:rPr>
              <a:t>guideline</a:t>
            </a:r>
            <a:r>
              <a:rPr lang="it-IT" sz="800" dirty="0">
                <a:solidFill>
                  <a:srgbClr val="002060"/>
                </a:solidFill>
              </a:rPr>
              <a:t> by the International Federation for the Surgery of </a:t>
            </a:r>
            <a:r>
              <a:rPr lang="it-IT" sz="800" dirty="0" err="1">
                <a:solidFill>
                  <a:srgbClr val="002060"/>
                </a:solidFill>
              </a:rPr>
              <a:t>Obesity</a:t>
            </a:r>
            <a:r>
              <a:rPr lang="it-IT" sz="800" dirty="0">
                <a:solidFill>
                  <a:srgbClr val="002060"/>
                </a:solidFill>
              </a:rPr>
              <a:t> and </a:t>
            </a:r>
            <a:r>
              <a:rPr lang="it-IT" sz="800" dirty="0" err="1">
                <a:solidFill>
                  <a:srgbClr val="002060"/>
                </a:solidFill>
              </a:rPr>
              <a:t>Metabolic</a:t>
            </a:r>
            <a:r>
              <a:rPr lang="it-IT" sz="800" dirty="0">
                <a:solidFill>
                  <a:srgbClr val="002060"/>
                </a:solidFill>
              </a:rPr>
              <a:t> Disorders (IFSO). Br J </a:t>
            </a:r>
            <a:r>
              <a:rPr lang="it-IT" sz="800" dirty="0" err="1">
                <a:solidFill>
                  <a:srgbClr val="002060"/>
                </a:solidFill>
              </a:rPr>
              <a:t>Surg</a:t>
            </a:r>
            <a:r>
              <a:rPr lang="it-IT" sz="800" dirty="0">
                <a:solidFill>
                  <a:srgbClr val="002060"/>
                </a:solidFill>
              </a:rPr>
              <a:t>. 2024 </a:t>
            </a:r>
            <a:r>
              <a:rPr lang="it-IT" sz="800" dirty="0" err="1">
                <a:solidFill>
                  <a:srgbClr val="002060"/>
                </a:solidFill>
              </a:rPr>
              <a:t>Nov</a:t>
            </a:r>
            <a:r>
              <a:rPr lang="it-IT" sz="800" dirty="0">
                <a:solidFill>
                  <a:srgbClr val="002060"/>
                </a:solidFill>
              </a:rPr>
              <a:t> 27;111(12)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C3406CA-51F2-4B8E-84D9-13ACA9A40A79}"/>
              </a:ext>
            </a:extLst>
          </p:cNvPr>
          <p:cNvSpPr/>
          <p:nvPr/>
        </p:nvSpPr>
        <p:spPr>
          <a:xfrm>
            <a:off x="1151682" y="2751154"/>
            <a:ext cx="6515101" cy="23292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714D6243-73D6-8E27-B76A-5EBE5B8E7355}"/>
              </a:ext>
            </a:extLst>
          </p:cNvPr>
          <p:cNvSpPr/>
          <p:nvPr/>
        </p:nvSpPr>
        <p:spPr>
          <a:xfrm>
            <a:off x="6345045" y="1877097"/>
            <a:ext cx="2423569" cy="2329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AC35B0A-0FEC-2719-E31A-B4030408FFC4}"/>
              </a:ext>
            </a:extLst>
          </p:cNvPr>
          <p:cNvSpPr/>
          <p:nvPr/>
        </p:nvSpPr>
        <p:spPr>
          <a:xfrm>
            <a:off x="1163077" y="3476847"/>
            <a:ext cx="6515102" cy="397072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</p:spTree>
    <p:extLst>
      <p:ext uri="{BB962C8B-B14F-4D97-AF65-F5344CB8AC3E}">
        <p14:creationId xmlns:p14="http://schemas.microsoft.com/office/powerpoint/2010/main" val="3018290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779C7-5D02-A7E8-902F-77E03C2E2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F9A3C3A-861C-8106-7BE8-F36950ED20A2}"/>
              </a:ext>
            </a:extLst>
          </p:cNvPr>
          <p:cNvSpPr txBox="1"/>
          <p:nvPr/>
        </p:nvSpPr>
        <p:spPr>
          <a:xfrm>
            <a:off x="0" y="0"/>
            <a:ext cx="727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Trattamento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Multimodale</a:t>
            </a:r>
            <a:r>
              <a:rPr lang="en-US" b="1" dirty="0">
                <a:solidFill>
                  <a:srgbClr val="002060"/>
                </a:solidFill>
              </a:rPr>
              <a:t> come </a:t>
            </a:r>
            <a:r>
              <a:rPr lang="en-US" b="1" dirty="0" err="1">
                <a:solidFill>
                  <a:srgbClr val="002060"/>
                </a:solidFill>
              </a:rPr>
              <a:t>Garanzia</a:t>
            </a:r>
            <a:r>
              <a:rPr lang="en-US" b="1" dirty="0">
                <a:solidFill>
                  <a:srgbClr val="002060"/>
                </a:solidFill>
              </a:rPr>
              <a:t> di </a:t>
            </a:r>
            <a:r>
              <a:rPr lang="en-US" b="1" dirty="0" err="1">
                <a:solidFill>
                  <a:srgbClr val="002060"/>
                </a:solidFill>
              </a:rPr>
              <a:t>Successo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C16B312-ACE5-8283-967A-22ABFAECC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08" y="464179"/>
            <a:ext cx="4060484" cy="103509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1CBA069-ECEB-B707-3475-A74876631419}"/>
              </a:ext>
            </a:extLst>
          </p:cNvPr>
          <p:cNvSpPr txBox="1"/>
          <p:nvPr/>
        </p:nvSpPr>
        <p:spPr>
          <a:xfrm>
            <a:off x="1854681" y="651662"/>
            <a:ext cx="526211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000090"/>
                </a:solidFill>
              </a:rPr>
              <a:t>2024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9F38E61-69E0-2086-6698-3A14C549C4A7}"/>
              </a:ext>
            </a:extLst>
          </p:cNvPr>
          <p:cNvSpPr txBox="1"/>
          <p:nvPr/>
        </p:nvSpPr>
        <p:spPr>
          <a:xfrm>
            <a:off x="0" y="5902196"/>
            <a:ext cx="1064554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800" dirty="0">
                <a:solidFill>
                  <a:srgbClr val="002060"/>
                </a:solidFill>
              </a:rPr>
              <a:t>Cohen RV, Park JY, </a:t>
            </a:r>
            <a:r>
              <a:rPr lang="it-IT" sz="800" dirty="0" err="1">
                <a:solidFill>
                  <a:srgbClr val="002060"/>
                </a:solidFill>
              </a:rPr>
              <a:t>Prager</a:t>
            </a:r>
            <a:r>
              <a:rPr lang="it-IT" sz="800" dirty="0">
                <a:solidFill>
                  <a:srgbClr val="002060"/>
                </a:solidFill>
              </a:rPr>
              <a:t> G, </a:t>
            </a:r>
            <a:r>
              <a:rPr lang="it-IT" sz="800" dirty="0" err="1">
                <a:solidFill>
                  <a:srgbClr val="002060"/>
                </a:solidFill>
              </a:rPr>
              <a:t>Bueter</a:t>
            </a:r>
            <a:r>
              <a:rPr lang="it-IT" sz="800" dirty="0">
                <a:solidFill>
                  <a:srgbClr val="002060"/>
                </a:solidFill>
              </a:rPr>
              <a:t> M, le Roux CW, </a:t>
            </a:r>
            <a:r>
              <a:rPr lang="it-IT" sz="800" dirty="0" err="1">
                <a:solidFill>
                  <a:srgbClr val="002060"/>
                </a:solidFill>
              </a:rPr>
              <a:t>Parmar</a:t>
            </a:r>
            <a:r>
              <a:rPr lang="it-IT" sz="800" dirty="0">
                <a:solidFill>
                  <a:srgbClr val="002060"/>
                </a:solidFill>
              </a:rPr>
              <a:t> C, </a:t>
            </a:r>
            <a:r>
              <a:rPr lang="it-IT" sz="800" dirty="0" err="1">
                <a:solidFill>
                  <a:srgbClr val="002060"/>
                </a:solidFill>
              </a:rPr>
              <a:t>Kermansaravi</a:t>
            </a:r>
            <a:r>
              <a:rPr lang="it-IT" sz="800" dirty="0">
                <a:solidFill>
                  <a:srgbClr val="002060"/>
                </a:solidFill>
              </a:rPr>
              <a:t> M, Salminen P, </a:t>
            </a:r>
            <a:r>
              <a:rPr lang="it-IT" sz="800" dirty="0" err="1">
                <a:solidFill>
                  <a:srgbClr val="002060"/>
                </a:solidFill>
              </a:rPr>
              <a:t>Miras</a:t>
            </a:r>
            <a:r>
              <a:rPr lang="it-IT" sz="800" dirty="0">
                <a:solidFill>
                  <a:srgbClr val="002060"/>
                </a:solidFill>
              </a:rPr>
              <a:t> AD.. </a:t>
            </a:r>
            <a:r>
              <a:rPr lang="it-IT" sz="800" dirty="0" err="1">
                <a:solidFill>
                  <a:srgbClr val="002060"/>
                </a:solidFill>
              </a:rPr>
              <a:t>Role</a:t>
            </a:r>
            <a:r>
              <a:rPr lang="it-IT" sz="800" dirty="0">
                <a:solidFill>
                  <a:srgbClr val="002060"/>
                </a:solidFill>
              </a:rPr>
              <a:t> of </a:t>
            </a:r>
            <a:r>
              <a:rPr lang="it-IT" sz="800" dirty="0" err="1">
                <a:solidFill>
                  <a:srgbClr val="002060"/>
                </a:solidFill>
              </a:rPr>
              <a:t>obesity</a:t>
            </a:r>
            <a:r>
              <a:rPr lang="it-IT" sz="800" dirty="0">
                <a:solidFill>
                  <a:srgbClr val="002060"/>
                </a:solidFill>
              </a:rPr>
              <a:t>-management </a:t>
            </a:r>
            <a:r>
              <a:rPr lang="it-IT" sz="800" dirty="0" err="1">
                <a:solidFill>
                  <a:srgbClr val="002060"/>
                </a:solidFill>
              </a:rPr>
              <a:t>medications</a:t>
            </a:r>
            <a:r>
              <a:rPr lang="it-IT" sz="800" dirty="0">
                <a:solidFill>
                  <a:srgbClr val="002060"/>
                </a:solidFill>
              </a:rPr>
              <a:t> </a:t>
            </a:r>
            <a:r>
              <a:rPr lang="it-IT" sz="800" dirty="0" err="1">
                <a:solidFill>
                  <a:srgbClr val="002060"/>
                </a:solidFill>
              </a:rPr>
              <a:t>before</a:t>
            </a:r>
            <a:r>
              <a:rPr lang="it-IT" sz="800" dirty="0">
                <a:solidFill>
                  <a:srgbClr val="002060"/>
                </a:solidFill>
              </a:rPr>
              <a:t> and after </a:t>
            </a:r>
            <a:r>
              <a:rPr lang="it-IT" sz="800" dirty="0" err="1">
                <a:solidFill>
                  <a:srgbClr val="002060"/>
                </a:solidFill>
              </a:rPr>
              <a:t>metabolic</a:t>
            </a:r>
            <a:r>
              <a:rPr lang="it-IT" sz="800" dirty="0">
                <a:solidFill>
                  <a:srgbClr val="002060"/>
                </a:solidFill>
              </a:rPr>
              <a:t> </a:t>
            </a:r>
            <a:r>
              <a:rPr lang="it-IT" sz="800" dirty="0" err="1">
                <a:solidFill>
                  <a:srgbClr val="002060"/>
                </a:solidFill>
              </a:rPr>
              <a:t>bariatric</a:t>
            </a:r>
            <a:r>
              <a:rPr lang="it-IT" sz="800" dirty="0">
                <a:solidFill>
                  <a:srgbClr val="002060"/>
                </a:solidFill>
              </a:rPr>
              <a:t> surgery: a </a:t>
            </a:r>
            <a:r>
              <a:rPr lang="it-IT" sz="800" dirty="0" err="1">
                <a:solidFill>
                  <a:srgbClr val="002060"/>
                </a:solidFill>
              </a:rPr>
              <a:t>systematic</a:t>
            </a:r>
            <a:r>
              <a:rPr lang="it-IT" sz="800" dirty="0">
                <a:solidFill>
                  <a:srgbClr val="002060"/>
                </a:solidFill>
              </a:rPr>
              <a:t> review. Br J </a:t>
            </a:r>
            <a:r>
              <a:rPr lang="it-IT" sz="800" dirty="0" err="1">
                <a:solidFill>
                  <a:srgbClr val="002060"/>
                </a:solidFill>
              </a:rPr>
              <a:t>Surg</a:t>
            </a:r>
            <a:r>
              <a:rPr lang="it-IT" sz="800" dirty="0">
                <a:solidFill>
                  <a:srgbClr val="002060"/>
                </a:solidFill>
              </a:rPr>
              <a:t>. 2024 </a:t>
            </a:r>
            <a:r>
              <a:rPr lang="it-IT" sz="800" dirty="0" err="1">
                <a:solidFill>
                  <a:srgbClr val="002060"/>
                </a:solidFill>
              </a:rPr>
              <a:t>Nov</a:t>
            </a:r>
            <a:r>
              <a:rPr lang="it-IT" sz="800" dirty="0">
                <a:solidFill>
                  <a:srgbClr val="002060"/>
                </a:solidFill>
              </a:rPr>
              <a:t> 27;111(12)</a:t>
            </a:r>
            <a:endParaRPr lang="it-IT" sz="800" kern="150" dirty="0">
              <a:solidFill>
                <a:srgbClr val="002060"/>
              </a:solidFill>
              <a:ea typeface="NSimSun" panose="0201060903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73E6619-4AE7-C68C-32AF-B9E3BC2DF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57" y="1642086"/>
            <a:ext cx="5175168" cy="3689500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F0CFCB74-183C-BBC6-0CA7-FFFC281DAF1E}"/>
              </a:ext>
            </a:extLst>
          </p:cNvPr>
          <p:cNvSpPr/>
          <p:nvPr/>
        </p:nvSpPr>
        <p:spPr>
          <a:xfrm>
            <a:off x="2483318" y="1613369"/>
            <a:ext cx="872662" cy="2635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969D65E-5B8C-0F19-E7AA-3BDDA3C64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156" y="1537018"/>
            <a:ext cx="6173844" cy="407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94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7B489-3E26-7E10-9E1D-5D8C49F20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F38FFDC-8714-53D4-7B6F-BDCE64921F51}"/>
              </a:ext>
            </a:extLst>
          </p:cNvPr>
          <p:cNvSpPr txBox="1"/>
          <p:nvPr/>
        </p:nvSpPr>
        <p:spPr>
          <a:xfrm>
            <a:off x="0" y="0"/>
            <a:ext cx="727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Trattamento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Multimodale</a:t>
            </a:r>
            <a:r>
              <a:rPr lang="en-US" b="1" dirty="0">
                <a:solidFill>
                  <a:srgbClr val="002060"/>
                </a:solidFill>
              </a:rPr>
              <a:t> come </a:t>
            </a:r>
            <a:r>
              <a:rPr lang="en-US" b="1" dirty="0" err="1">
                <a:solidFill>
                  <a:srgbClr val="002060"/>
                </a:solidFill>
              </a:rPr>
              <a:t>Garanzia</a:t>
            </a:r>
            <a:r>
              <a:rPr lang="en-US" b="1" dirty="0">
                <a:solidFill>
                  <a:srgbClr val="002060"/>
                </a:solidFill>
              </a:rPr>
              <a:t> di </a:t>
            </a:r>
            <a:r>
              <a:rPr lang="en-US" b="1" dirty="0" err="1">
                <a:solidFill>
                  <a:srgbClr val="002060"/>
                </a:solidFill>
              </a:rPr>
              <a:t>Successo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A9E8503-458F-BFBA-5E6F-FE7D8418B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54" y="386113"/>
            <a:ext cx="3371194" cy="60652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0BC10B0-8B85-5C83-3900-E38E1AF7B01A}"/>
              </a:ext>
            </a:extLst>
          </p:cNvPr>
          <p:cNvSpPr txBox="1"/>
          <p:nvPr/>
        </p:nvSpPr>
        <p:spPr>
          <a:xfrm>
            <a:off x="2860624" y="453132"/>
            <a:ext cx="549255" cy="2308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40F530F-F307-F91D-167E-D76B17440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54" y="1573556"/>
            <a:ext cx="4343412" cy="1955749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F84E23C-8338-B6B3-B89F-F2D0E5D009A6}"/>
              </a:ext>
            </a:extLst>
          </p:cNvPr>
          <p:cNvSpPr/>
          <p:nvPr/>
        </p:nvSpPr>
        <p:spPr>
          <a:xfrm>
            <a:off x="1992011" y="1547673"/>
            <a:ext cx="477078" cy="1971379"/>
          </a:xfrm>
          <a:prstGeom prst="rect">
            <a:avLst/>
          </a:prstGeom>
          <a:noFill/>
          <a:ln w="38100">
            <a:solidFill>
              <a:srgbClr val="E421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D632F62-FD2B-BD2F-A342-DE1F361619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00"/>
          <a:stretch/>
        </p:blipFill>
        <p:spPr bwMode="auto">
          <a:xfrm>
            <a:off x="6335423" y="1315376"/>
            <a:ext cx="5157088" cy="2740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12F625A-5C19-8AB2-1CB4-E700725F800A}"/>
              </a:ext>
            </a:extLst>
          </p:cNvPr>
          <p:cNvSpPr txBox="1"/>
          <p:nvPr/>
        </p:nvSpPr>
        <p:spPr>
          <a:xfrm>
            <a:off x="0" y="4204986"/>
            <a:ext cx="11884372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kern="150" dirty="0"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The mean weight at baseline was 93.0 ± 18.8 kg in the MBS</a:t>
            </a:r>
            <a:r>
              <a:rPr lang="it-IT" sz="1100" kern="150" dirty="0"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 </a:t>
            </a:r>
            <a:r>
              <a:rPr lang="en-US" sz="1100" kern="150" dirty="0"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group and 91.7 ± 17.5 kg in the </a:t>
            </a:r>
            <a:r>
              <a:rPr lang="en-US" sz="1100" kern="150" dirty="0" err="1"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NoS</a:t>
            </a:r>
            <a:r>
              <a:rPr lang="en-US" sz="1100" kern="150" dirty="0"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 group (p = .24, not significant).</a:t>
            </a:r>
            <a:r>
              <a:rPr lang="it-IT" sz="1100" kern="150" dirty="0"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 </a:t>
            </a:r>
            <a:br>
              <a:rPr lang="it-IT" sz="1100" kern="150" dirty="0"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</a:br>
            <a:r>
              <a:rPr lang="en-US" sz="1100" kern="150" dirty="0"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The </a:t>
            </a:r>
            <a:r>
              <a:rPr lang="en-US" sz="1100" b="1" kern="150" dirty="0"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mean reduction in weight at 40 weeks was 7.8 ± 9.4 kg in the</a:t>
            </a:r>
            <a:r>
              <a:rPr lang="it-IT" sz="1100" b="1" kern="150" dirty="0"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 </a:t>
            </a:r>
            <a:r>
              <a:rPr lang="en-US" sz="1100" b="1" kern="150" dirty="0"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MBS group</a:t>
            </a:r>
            <a:r>
              <a:rPr lang="en-US" sz="1100" kern="150" dirty="0"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 compared with </a:t>
            </a:r>
            <a:r>
              <a:rPr lang="en-US" sz="1100" b="1" kern="150" dirty="0"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4.2 ± 6.6 kg in the </a:t>
            </a:r>
            <a:r>
              <a:rPr lang="en-US" sz="1100" b="1" kern="150" dirty="0" err="1"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NoS</a:t>
            </a:r>
            <a:r>
              <a:rPr lang="en-US" sz="1100" b="1" kern="150" dirty="0"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 group (p &lt; .0001)</a:t>
            </a:r>
            <a:endParaRPr lang="it-IT" sz="1100" b="1" kern="150" dirty="0">
              <a:latin typeface="Arial" panose="020B060402020202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algn="just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mean HbA1c at initiation was 6.5 ± 1.3% in 317 individuals with a previous history of MBS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compared with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7.4 ± 1.5% in 3369 individuals without (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b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(p &lt; .0001). </a:t>
            </a:r>
          </a:p>
          <a:p>
            <a:pPr algn="just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At 40 weeks, the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mean reduction in HbA1c was 0.6 ± 1.0% in the MBS group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0.6 ± 1.3% in the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group (p = .81).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At 40 weeks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, 87.1% of individuals in the MBS group had HbA1c &lt;7.0%,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compared with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61.9% in the </a:t>
            </a:r>
            <a:r>
              <a:rPr lang="en-US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group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although, importantly, a larger proportion in the baseline group were already at this target at baseline (75.7%;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: 44.3%) </a:t>
            </a:r>
          </a:p>
        </p:txBody>
      </p:sp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A96E3C64-4863-C3D4-62E7-A9281F16BDAA}"/>
              </a:ext>
            </a:extLst>
          </p:cNvPr>
          <p:cNvSpPr txBox="1">
            <a:spLocks/>
          </p:cNvSpPr>
          <p:nvPr/>
        </p:nvSpPr>
        <p:spPr>
          <a:xfrm>
            <a:off x="-35673" y="5758800"/>
            <a:ext cx="11884372" cy="369332"/>
          </a:xfrm>
          <a:prstGeom prst="rect">
            <a:avLst/>
          </a:prstGeom>
        </p:spPr>
        <p:txBody>
          <a:bodyPr anchor="b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100" dirty="0" err="1"/>
              <a:t>Nagendra</a:t>
            </a:r>
            <a:r>
              <a:rPr lang="it-IT" sz="1100" dirty="0"/>
              <a:t> L, </a:t>
            </a:r>
            <a:r>
              <a:rPr lang="it-IT" sz="1100" dirty="0" err="1"/>
              <a:t>Dutta</a:t>
            </a:r>
            <a:r>
              <a:rPr lang="it-IT" sz="1100" dirty="0"/>
              <a:t> D, </a:t>
            </a:r>
            <a:r>
              <a:rPr lang="it-IT" sz="1100" dirty="0" err="1"/>
              <a:t>Kamrul</a:t>
            </a:r>
            <a:r>
              <a:rPr lang="it-IT" sz="1100" dirty="0"/>
              <a:t>-Hasan ABM. </a:t>
            </a:r>
            <a:r>
              <a:rPr lang="it-IT" sz="1100" dirty="0" err="1"/>
              <a:t>Bariatric</a:t>
            </a:r>
            <a:r>
              <a:rPr lang="it-IT" sz="1100" dirty="0"/>
              <a:t> surgery and </a:t>
            </a:r>
            <a:r>
              <a:rPr lang="it-IT" sz="1100" dirty="0" err="1"/>
              <a:t>tirzepatide</a:t>
            </a:r>
            <a:r>
              <a:rPr lang="it-IT" sz="1100" dirty="0"/>
              <a:t>-Friends, </a:t>
            </a:r>
            <a:r>
              <a:rPr lang="it-IT" sz="1100" dirty="0" err="1"/>
              <a:t>not</a:t>
            </a:r>
            <a:r>
              <a:rPr lang="it-IT" sz="1100" dirty="0"/>
              <a:t> </a:t>
            </a:r>
            <a:r>
              <a:rPr lang="it-IT" sz="1100" dirty="0" err="1"/>
              <a:t>foes</a:t>
            </a:r>
            <a:r>
              <a:rPr lang="it-IT" sz="1100" dirty="0"/>
              <a:t>! </a:t>
            </a:r>
            <a:r>
              <a:rPr lang="it-IT" sz="1100" dirty="0" err="1"/>
              <a:t>Diabetes</a:t>
            </a:r>
            <a:r>
              <a:rPr lang="it-IT" sz="1100" dirty="0"/>
              <a:t> </a:t>
            </a:r>
            <a:r>
              <a:rPr lang="it-IT" sz="1100" dirty="0" err="1"/>
              <a:t>Obes</a:t>
            </a:r>
            <a:r>
              <a:rPr lang="it-IT" sz="1100" dirty="0"/>
              <a:t> </a:t>
            </a:r>
            <a:r>
              <a:rPr lang="it-IT" sz="1100" dirty="0" err="1"/>
              <a:t>Metab</a:t>
            </a:r>
            <a:r>
              <a:rPr lang="it-IT" sz="1100" dirty="0"/>
              <a:t>. 2024 Oct;26(10):4806. </a:t>
            </a:r>
            <a:br>
              <a:rPr lang="it-IT" sz="1100" dirty="0"/>
            </a:br>
            <a:r>
              <a:rPr lang="it-IT" sz="1100" dirty="0"/>
              <a:t>Buckley A, </a:t>
            </a:r>
            <a:r>
              <a:rPr lang="it-IT" sz="1100" dirty="0" err="1"/>
              <a:t>Suliman</a:t>
            </a:r>
            <a:r>
              <a:rPr lang="it-IT" sz="1100" dirty="0"/>
              <a:t> S, </a:t>
            </a:r>
            <a:r>
              <a:rPr lang="it-IT" sz="1100" dirty="0" err="1"/>
              <a:t>Allum</a:t>
            </a:r>
            <a:r>
              <a:rPr lang="it-IT" sz="1100" dirty="0"/>
              <a:t> M, Mohammed N, </a:t>
            </a:r>
            <a:r>
              <a:rPr lang="it-IT" sz="1100" dirty="0" err="1"/>
              <a:t>Lessan</a:t>
            </a:r>
            <a:r>
              <a:rPr lang="it-IT" sz="1100" dirty="0"/>
              <a:t> N, le Roux CW, </a:t>
            </a:r>
            <a:r>
              <a:rPr lang="it-IT" sz="1100" dirty="0" err="1"/>
              <a:t>Suliman</a:t>
            </a:r>
            <a:r>
              <a:rPr lang="it-IT" sz="1100" dirty="0"/>
              <a:t> M. Real world use of </a:t>
            </a:r>
            <a:r>
              <a:rPr lang="it-IT" sz="1100" dirty="0" err="1"/>
              <a:t>tirzepatide</a:t>
            </a:r>
            <a:r>
              <a:rPr lang="it-IT" sz="1100" dirty="0"/>
              <a:t> in the treatment of </a:t>
            </a:r>
            <a:r>
              <a:rPr lang="it-IT" sz="1100" dirty="0" err="1"/>
              <a:t>type</a:t>
            </a:r>
            <a:r>
              <a:rPr lang="it-IT" sz="1100" dirty="0"/>
              <a:t> 2 </a:t>
            </a:r>
            <a:r>
              <a:rPr lang="it-IT" sz="1100" dirty="0" err="1"/>
              <a:t>diabetes</a:t>
            </a:r>
            <a:r>
              <a:rPr lang="it-IT" sz="1100" dirty="0"/>
              <a:t> in an </a:t>
            </a:r>
            <a:r>
              <a:rPr lang="it-IT" sz="1100" dirty="0" err="1"/>
              <a:t>Arab</a:t>
            </a:r>
            <a:r>
              <a:rPr lang="it-IT" sz="1100" dirty="0"/>
              <a:t> </a:t>
            </a:r>
            <a:r>
              <a:rPr lang="it-IT" sz="1100" dirty="0" err="1"/>
              <a:t>population</a:t>
            </a:r>
            <a:r>
              <a:rPr lang="it-IT" sz="1100" dirty="0"/>
              <a:t>. </a:t>
            </a:r>
            <a:r>
              <a:rPr lang="it-IT" sz="1100" dirty="0" err="1"/>
              <a:t>Diabetes</a:t>
            </a:r>
            <a:r>
              <a:rPr lang="it-IT" sz="1100" dirty="0"/>
              <a:t> </a:t>
            </a:r>
            <a:r>
              <a:rPr lang="it-IT" sz="1100" dirty="0" err="1"/>
              <a:t>Obes</a:t>
            </a:r>
            <a:r>
              <a:rPr lang="it-IT" sz="1100" dirty="0"/>
              <a:t> </a:t>
            </a:r>
            <a:r>
              <a:rPr lang="it-IT" sz="1100" dirty="0" err="1"/>
              <a:t>Metab</a:t>
            </a:r>
            <a:r>
              <a:rPr lang="it-IT" sz="1100" dirty="0"/>
              <a:t>. 2024 Aug;26(8):3381-3391.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D1EFF2E-4FA9-E79E-3331-26FD642CDD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2904" y="466135"/>
            <a:ext cx="3033309" cy="113300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B7F4CFD-930E-2B21-ABDD-01594F2B06A6}"/>
              </a:ext>
            </a:extLst>
          </p:cNvPr>
          <p:cNvSpPr txBox="1"/>
          <p:nvPr/>
        </p:nvSpPr>
        <p:spPr>
          <a:xfrm>
            <a:off x="6478485" y="126603"/>
            <a:ext cx="466909" cy="2308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912345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1B5FF-7686-9797-AA6C-4D70F4E76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6D64A39-EBC7-D27E-094B-3C6E98D0D504}"/>
              </a:ext>
            </a:extLst>
          </p:cNvPr>
          <p:cNvSpPr txBox="1"/>
          <p:nvPr/>
        </p:nvSpPr>
        <p:spPr>
          <a:xfrm>
            <a:off x="0" y="0"/>
            <a:ext cx="727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Trattamento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Multimodale</a:t>
            </a:r>
            <a:r>
              <a:rPr lang="en-US" b="1" dirty="0">
                <a:solidFill>
                  <a:srgbClr val="002060"/>
                </a:solidFill>
              </a:rPr>
              <a:t> come </a:t>
            </a:r>
            <a:r>
              <a:rPr lang="en-US" b="1" dirty="0" err="1">
                <a:solidFill>
                  <a:srgbClr val="002060"/>
                </a:solidFill>
              </a:rPr>
              <a:t>Garanzia</a:t>
            </a:r>
            <a:r>
              <a:rPr lang="en-US" b="1" dirty="0">
                <a:solidFill>
                  <a:srgbClr val="002060"/>
                </a:solidFill>
              </a:rPr>
              <a:t> di </a:t>
            </a:r>
            <a:r>
              <a:rPr lang="en-US" b="1" dirty="0" err="1">
                <a:solidFill>
                  <a:srgbClr val="002060"/>
                </a:solidFill>
              </a:rPr>
              <a:t>Successo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618E020-4794-6554-8EA5-F0A16FA5F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332"/>
            <a:ext cx="3657600" cy="118797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BE88D3B-710B-6693-84B1-104BD9CA29AA}"/>
              </a:ext>
            </a:extLst>
          </p:cNvPr>
          <p:cNvSpPr txBox="1"/>
          <p:nvPr/>
        </p:nvSpPr>
        <p:spPr>
          <a:xfrm>
            <a:off x="3929028" y="369332"/>
            <a:ext cx="549255" cy="2308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F18ED33-8123-5AAE-B720-074328A3400E}"/>
              </a:ext>
            </a:extLst>
          </p:cNvPr>
          <p:cNvSpPr txBox="1"/>
          <p:nvPr/>
        </p:nvSpPr>
        <p:spPr>
          <a:xfrm>
            <a:off x="-1" y="5777639"/>
            <a:ext cx="12172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900" dirty="0" err="1">
                <a:solidFill>
                  <a:srgbClr val="002060"/>
                </a:solidFill>
              </a:rPr>
              <a:t>Grandone</a:t>
            </a:r>
            <a:r>
              <a:rPr lang="it-IT" sz="900" dirty="0">
                <a:solidFill>
                  <a:srgbClr val="002060"/>
                </a:solidFill>
              </a:rPr>
              <a:t> I, Nannipieri M, Conte C, Cava E, Schiavo L. </a:t>
            </a:r>
            <a:r>
              <a:rPr lang="it-IT" sz="900" dirty="0" err="1">
                <a:solidFill>
                  <a:srgbClr val="002060"/>
                </a:solidFill>
              </a:rPr>
              <a:t>Preoperative</a:t>
            </a:r>
            <a:r>
              <a:rPr lang="it-IT" sz="900" dirty="0">
                <a:solidFill>
                  <a:srgbClr val="002060"/>
                </a:solidFill>
              </a:rPr>
              <a:t> weight </a:t>
            </a:r>
            <a:r>
              <a:rPr lang="it-IT" sz="900" dirty="0" err="1">
                <a:solidFill>
                  <a:srgbClr val="002060"/>
                </a:solidFill>
              </a:rPr>
              <a:t>loss</a:t>
            </a:r>
            <a:r>
              <a:rPr lang="it-IT" sz="900" dirty="0">
                <a:solidFill>
                  <a:srgbClr val="002060"/>
                </a:solidFill>
              </a:rPr>
              <a:t> by </a:t>
            </a:r>
            <a:r>
              <a:rPr lang="it-IT" sz="900" dirty="0" err="1">
                <a:solidFill>
                  <a:srgbClr val="002060"/>
                </a:solidFill>
              </a:rPr>
              <a:t>noninvasive</a:t>
            </a:r>
            <a:r>
              <a:rPr lang="it-IT" sz="900" dirty="0">
                <a:solidFill>
                  <a:srgbClr val="002060"/>
                </a:solidFill>
              </a:rPr>
              <a:t> </a:t>
            </a:r>
            <a:r>
              <a:rPr lang="it-IT" sz="900" dirty="0" err="1">
                <a:solidFill>
                  <a:srgbClr val="002060"/>
                </a:solidFill>
              </a:rPr>
              <a:t>approach</a:t>
            </a:r>
            <a:r>
              <a:rPr lang="it-IT" sz="900" dirty="0">
                <a:solidFill>
                  <a:srgbClr val="002060"/>
                </a:solidFill>
              </a:rPr>
              <a:t> in </a:t>
            </a:r>
            <a:r>
              <a:rPr lang="it-IT" sz="900" dirty="0" err="1">
                <a:solidFill>
                  <a:srgbClr val="002060"/>
                </a:solidFill>
              </a:rPr>
              <a:t>patients</a:t>
            </a:r>
            <a:r>
              <a:rPr lang="it-IT" sz="900" dirty="0">
                <a:solidFill>
                  <a:srgbClr val="002060"/>
                </a:solidFill>
              </a:rPr>
              <a:t> with </a:t>
            </a:r>
            <a:r>
              <a:rPr lang="it-IT" sz="900" dirty="0" err="1">
                <a:solidFill>
                  <a:srgbClr val="002060"/>
                </a:solidFill>
              </a:rPr>
              <a:t>obesity</a:t>
            </a:r>
            <a:r>
              <a:rPr lang="it-IT" sz="900" dirty="0">
                <a:solidFill>
                  <a:srgbClr val="002060"/>
                </a:solidFill>
              </a:rPr>
              <a:t> </a:t>
            </a:r>
            <a:r>
              <a:rPr lang="it-IT" sz="900" dirty="0" err="1">
                <a:solidFill>
                  <a:srgbClr val="002060"/>
                </a:solidFill>
              </a:rPr>
              <a:t>scheduled</a:t>
            </a:r>
            <a:r>
              <a:rPr lang="it-IT" sz="900" dirty="0">
                <a:solidFill>
                  <a:srgbClr val="002060"/>
                </a:solidFill>
              </a:rPr>
              <a:t> for </a:t>
            </a:r>
            <a:r>
              <a:rPr lang="it-IT" sz="900" dirty="0" err="1">
                <a:solidFill>
                  <a:srgbClr val="002060"/>
                </a:solidFill>
              </a:rPr>
              <a:t>bariatric</a:t>
            </a:r>
            <a:r>
              <a:rPr lang="it-IT" sz="900" dirty="0">
                <a:solidFill>
                  <a:srgbClr val="002060"/>
                </a:solidFill>
              </a:rPr>
              <a:t> and </a:t>
            </a:r>
            <a:r>
              <a:rPr lang="it-IT" sz="900" dirty="0" err="1">
                <a:solidFill>
                  <a:srgbClr val="002060"/>
                </a:solidFill>
              </a:rPr>
              <a:t>metabolic</a:t>
            </a:r>
            <a:r>
              <a:rPr lang="it-IT" sz="900" dirty="0">
                <a:solidFill>
                  <a:srgbClr val="002060"/>
                </a:solidFill>
              </a:rPr>
              <a:t> surgery: an update narrative review of </a:t>
            </a:r>
            <a:r>
              <a:rPr lang="it-IT" sz="900" dirty="0" err="1">
                <a:solidFill>
                  <a:srgbClr val="002060"/>
                </a:solidFill>
              </a:rPr>
              <a:t>indications</a:t>
            </a:r>
            <a:r>
              <a:rPr lang="it-IT" sz="900" dirty="0">
                <a:solidFill>
                  <a:srgbClr val="002060"/>
                </a:solidFill>
              </a:rPr>
              <a:t> and </a:t>
            </a:r>
            <a:r>
              <a:rPr lang="it-IT" sz="900" dirty="0" err="1">
                <a:solidFill>
                  <a:srgbClr val="002060"/>
                </a:solidFill>
              </a:rPr>
              <a:t>results</a:t>
            </a:r>
            <a:r>
              <a:rPr lang="it-IT" sz="900" dirty="0">
                <a:solidFill>
                  <a:srgbClr val="002060"/>
                </a:solidFill>
              </a:rPr>
              <a:t> </a:t>
            </a:r>
            <a:r>
              <a:rPr lang="it-IT" sz="900" dirty="0" err="1">
                <a:solidFill>
                  <a:srgbClr val="002060"/>
                </a:solidFill>
              </a:rPr>
              <a:t>available</a:t>
            </a:r>
            <a:r>
              <a:rPr lang="it-IT" sz="900" dirty="0">
                <a:solidFill>
                  <a:srgbClr val="002060"/>
                </a:solidFill>
              </a:rPr>
              <a:t> </a:t>
            </a:r>
            <a:r>
              <a:rPr lang="it-IT" sz="900" dirty="0" err="1">
                <a:solidFill>
                  <a:srgbClr val="002060"/>
                </a:solidFill>
              </a:rPr>
              <a:t>until</a:t>
            </a:r>
            <a:r>
              <a:rPr lang="it-IT" sz="900" dirty="0">
                <a:solidFill>
                  <a:srgbClr val="002060"/>
                </a:solidFill>
              </a:rPr>
              <a:t> 2024. Updates </a:t>
            </a:r>
            <a:r>
              <a:rPr lang="it-IT" sz="900" dirty="0" err="1">
                <a:solidFill>
                  <a:srgbClr val="002060"/>
                </a:solidFill>
              </a:rPr>
              <a:t>Surg</a:t>
            </a:r>
            <a:r>
              <a:rPr lang="it-IT" sz="900" dirty="0">
                <a:solidFill>
                  <a:srgbClr val="002060"/>
                </a:solidFill>
              </a:rPr>
              <a:t>. 2025 </a:t>
            </a:r>
            <a:r>
              <a:rPr lang="it-IT" sz="900" dirty="0" err="1">
                <a:solidFill>
                  <a:srgbClr val="002060"/>
                </a:solidFill>
              </a:rPr>
              <a:t>Apr</a:t>
            </a:r>
            <a:r>
              <a:rPr lang="it-IT" sz="900" dirty="0">
                <a:solidFill>
                  <a:srgbClr val="002060"/>
                </a:solidFill>
              </a:rPr>
              <a:t> 12.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B3E8CFA-1041-8275-A127-430CFE6929C3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619" y="99335"/>
            <a:ext cx="6120130" cy="210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49F6E1B-2EF8-C1D0-1352-C931815C9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51" y="1656412"/>
            <a:ext cx="5971868" cy="397598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26DDE96-295B-429E-1A69-4EC5998E26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301"/>
          <a:stretch/>
        </p:blipFill>
        <p:spPr>
          <a:xfrm>
            <a:off x="6052618" y="3166711"/>
            <a:ext cx="6120130" cy="202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60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729C2-F1B8-6BD2-836B-31B9C9168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4DDD05B-EC5F-D2D7-3400-EB30C8B75B05}"/>
              </a:ext>
            </a:extLst>
          </p:cNvPr>
          <p:cNvSpPr txBox="1"/>
          <p:nvPr/>
        </p:nvSpPr>
        <p:spPr>
          <a:xfrm>
            <a:off x="0" y="0"/>
            <a:ext cx="727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Trattamento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Multimodale</a:t>
            </a:r>
            <a:r>
              <a:rPr lang="en-US" b="1" dirty="0">
                <a:solidFill>
                  <a:srgbClr val="002060"/>
                </a:solidFill>
              </a:rPr>
              <a:t> come </a:t>
            </a:r>
            <a:r>
              <a:rPr lang="en-US" b="1" dirty="0" err="1">
                <a:solidFill>
                  <a:srgbClr val="002060"/>
                </a:solidFill>
              </a:rPr>
              <a:t>Garanzia</a:t>
            </a:r>
            <a:r>
              <a:rPr lang="en-US" b="1" dirty="0">
                <a:solidFill>
                  <a:srgbClr val="002060"/>
                </a:solidFill>
              </a:rPr>
              <a:t> di </a:t>
            </a:r>
            <a:r>
              <a:rPr lang="en-US" b="1" dirty="0" err="1">
                <a:solidFill>
                  <a:srgbClr val="002060"/>
                </a:solidFill>
              </a:rPr>
              <a:t>Successo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39B1754-C33B-DD9B-D499-CDEBB1386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649" y="711029"/>
            <a:ext cx="5024388" cy="35120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CE0F865-6407-4967-4DB6-4A577AE9A930}"/>
              </a:ext>
            </a:extLst>
          </p:cNvPr>
          <p:cNvSpPr txBox="1"/>
          <p:nvPr/>
        </p:nvSpPr>
        <p:spPr>
          <a:xfrm>
            <a:off x="-1" y="5777639"/>
            <a:ext cx="12172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900" dirty="0" err="1">
                <a:solidFill>
                  <a:srgbClr val="002060"/>
                </a:solidFill>
              </a:rPr>
              <a:t>Grandone</a:t>
            </a:r>
            <a:r>
              <a:rPr lang="it-IT" sz="900" dirty="0">
                <a:solidFill>
                  <a:srgbClr val="002060"/>
                </a:solidFill>
              </a:rPr>
              <a:t> I, Nannipieri M, Conte C, Cava E, Schiavo L. </a:t>
            </a:r>
            <a:r>
              <a:rPr lang="it-IT" sz="900" dirty="0" err="1">
                <a:solidFill>
                  <a:srgbClr val="002060"/>
                </a:solidFill>
              </a:rPr>
              <a:t>Preoperative</a:t>
            </a:r>
            <a:r>
              <a:rPr lang="it-IT" sz="900" dirty="0">
                <a:solidFill>
                  <a:srgbClr val="002060"/>
                </a:solidFill>
              </a:rPr>
              <a:t> weight </a:t>
            </a:r>
            <a:r>
              <a:rPr lang="it-IT" sz="900" dirty="0" err="1">
                <a:solidFill>
                  <a:srgbClr val="002060"/>
                </a:solidFill>
              </a:rPr>
              <a:t>loss</a:t>
            </a:r>
            <a:r>
              <a:rPr lang="it-IT" sz="900" dirty="0">
                <a:solidFill>
                  <a:srgbClr val="002060"/>
                </a:solidFill>
              </a:rPr>
              <a:t> by </a:t>
            </a:r>
            <a:r>
              <a:rPr lang="it-IT" sz="900" dirty="0" err="1">
                <a:solidFill>
                  <a:srgbClr val="002060"/>
                </a:solidFill>
              </a:rPr>
              <a:t>noninvasive</a:t>
            </a:r>
            <a:r>
              <a:rPr lang="it-IT" sz="900" dirty="0">
                <a:solidFill>
                  <a:srgbClr val="002060"/>
                </a:solidFill>
              </a:rPr>
              <a:t> </a:t>
            </a:r>
            <a:r>
              <a:rPr lang="it-IT" sz="900" dirty="0" err="1">
                <a:solidFill>
                  <a:srgbClr val="002060"/>
                </a:solidFill>
              </a:rPr>
              <a:t>approach</a:t>
            </a:r>
            <a:r>
              <a:rPr lang="it-IT" sz="900" dirty="0">
                <a:solidFill>
                  <a:srgbClr val="002060"/>
                </a:solidFill>
              </a:rPr>
              <a:t> in </a:t>
            </a:r>
            <a:r>
              <a:rPr lang="it-IT" sz="900" dirty="0" err="1">
                <a:solidFill>
                  <a:srgbClr val="002060"/>
                </a:solidFill>
              </a:rPr>
              <a:t>patients</a:t>
            </a:r>
            <a:r>
              <a:rPr lang="it-IT" sz="900" dirty="0">
                <a:solidFill>
                  <a:srgbClr val="002060"/>
                </a:solidFill>
              </a:rPr>
              <a:t> with </a:t>
            </a:r>
            <a:r>
              <a:rPr lang="it-IT" sz="900" dirty="0" err="1">
                <a:solidFill>
                  <a:srgbClr val="002060"/>
                </a:solidFill>
              </a:rPr>
              <a:t>obesity</a:t>
            </a:r>
            <a:r>
              <a:rPr lang="it-IT" sz="900" dirty="0">
                <a:solidFill>
                  <a:srgbClr val="002060"/>
                </a:solidFill>
              </a:rPr>
              <a:t> </a:t>
            </a:r>
            <a:r>
              <a:rPr lang="it-IT" sz="900" dirty="0" err="1">
                <a:solidFill>
                  <a:srgbClr val="002060"/>
                </a:solidFill>
              </a:rPr>
              <a:t>scheduled</a:t>
            </a:r>
            <a:r>
              <a:rPr lang="it-IT" sz="900" dirty="0">
                <a:solidFill>
                  <a:srgbClr val="002060"/>
                </a:solidFill>
              </a:rPr>
              <a:t> for </a:t>
            </a:r>
            <a:r>
              <a:rPr lang="it-IT" sz="900" dirty="0" err="1">
                <a:solidFill>
                  <a:srgbClr val="002060"/>
                </a:solidFill>
              </a:rPr>
              <a:t>bariatric</a:t>
            </a:r>
            <a:r>
              <a:rPr lang="it-IT" sz="900" dirty="0">
                <a:solidFill>
                  <a:srgbClr val="002060"/>
                </a:solidFill>
              </a:rPr>
              <a:t> and </a:t>
            </a:r>
            <a:r>
              <a:rPr lang="it-IT" sz="900" dirty="0" err="1">
                <a:solidFill>
                  <a:srgbClr val="002060"/>
                </a:solidFill>
              </a:rPr>
              <a:t>metabolic</a:t>
            </a:r>
            <a:r>
              <a:rPr lang="it-IT" sz="900" dirty="0">
                <a:solidFill>
                  <a:srgbClr val="002060"/>
                </a:solidFill>
              </a:rPr>
              <a:t> surgery: an update narrative review of </a:t>
            </a:r>
            <a:r>
              <a:rPr lang="it-IT" sz="900" dirty="0" err="1">
                <a:solidFill>
                  <a:srgbClr val="002060"/>
                </a:solidFill>
              </a:rPr>
              <a:t>indications</a:t>
            </a:r>
            <a:r>
              <a:rPr lang="it-IT" sz="900" dirty="0">
                <a:solidFill>
                  <a:srgbClr val="002060"/>
                </a:solidFill>
              </a:rPr>
              <a:t> and </a:t>
            </a:r>
            <a:r>
              <a:rPr lang="it-IT" sz="900" dirty="0" err="1">
                <a:solidFill>
                  <a:srgbClr val="002060"/>
                </a:solidFill>
              </a:rPr>
              <a:t>results</a:t>
            </a:r>
            <a:r>
              <a:rPr lang="it-IT" sz="900" dirty="0">
                <a:solidFill>
                  <a:srgbClr val="002060"/>
                </a:solidFill>
              </a:rPr>
              <a:t> </a:t>
            </a:r>
            <a:r>
              <a:rPr lang="it-IT" sz="900" dirty="0" err="1">
                <a:solidFill>
                  <a:srgbClr val="002060"/>
                </a:solidFill>
              </a:rPr>
              <a:t>available</a:t>
            </a:r>
            <a:r>
              <a:rPr lang="it-IT" sz="900" dirty="0">
                <a:solidFill>
                  <a:srgbClr val="002060"/>
                </a:solidFill>
              </a:rPr>
              <a:t> </a:t>
            </a:r>
            <a:r>
              <a:rPr lang="it-IT" sz="900" dirty="0" err="1">
                <a:solidFill>
                  <a:srgbClr val="002060"/>
                </a:solidFill>
              </a:rPr>
              <a:t>until</a:t>
            </a:r>
            <a:r>
              <a:rPr lang="it-IT" sz="900" dirty="0">
                <a:solidFill>
                  <a:srgbClr val="002060"/>
                </a:solidFill>
              </a:rPr>
              <a:t> 2024. Updates </a:t>
            </a:r>
            <a:r>
              <a:rPr lang="it-IT" sz="900" dirty="0" err="1">
                <a:solidFill>
                  <a:srgbClr val="002060"/>
                </a:solidFill>
              </a:rPr>
              <a:t>Surg</a:t>
            </a:r>
            <a:r>
              <a:rPr lang="it-IT" sz="900" dirty="0">
                <a:solidFill>
                  <a:srgbClr val="002060"/>
                </a:solidFill>
              </a:rPr>
              <a:t>. 2025 </a:t>
            </a:r>
            <a:r>
              <a:rPr lang="it-IT" sz="900" dirty="0" err="1">
                <a:solidFill>
                  <a:srgbClr val="002060"/>
                </a:solidFill>
              </a:rPr>
              <a:t>Apr</a:t>
            </a:r>
            <a:r>
              <a:rPr lang="it-IT" sz="900" dirty="0">
                <a:solidFill>
                  <a:srgbClr val="002060"/>
                </a:solidFill>
              </a:rPr>
              <a:t> 12.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30D5543-4759-D02E-F71D-AA0B436CC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3" y="1114707"/>
            <a:ext cx="7000078" cy="375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80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70AA7-381D-0B5F-3933-310329292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B9EDC6-96B2-D2D6-FB93-7EF7511EC790}"/>
              </a:ext>
            </a:extLst>
          </p:cNvPr>
          <p:cNvSpPr txBox="1"/>
          <p:nvPr/>
        </p:nvSpPr>
        <p:spPr>
          <a:xfrm>
            <a:off x="0" y="0"/>
            <a:ext cx="727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Trattamento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Multimodale</a:t>
            </a:r>
            <a:r>
              <a:rPr lang="en-US" b="1" dirty="0">
                <a:solidFill>
                  <a:srgbClr val="002060"/>
                </a:solidFill>
              </a:rPr>
              <a:t> come </a:t>
            </a:r>
            <a:r>
              <a:rPr lang="en-US" b="1" dirty="0" err="1">
                <a:solidFill>
                  <a:srgbClr val="002060"/>
                </a:solidFill>
              </a:rPr>
              <a:t>Garanzia</a:t>
            </a:r>
            <a:r>
              <a:rPr lang="en-US" b="1" dirty="0">
                <a:solidFill>
                  <a:srgbClr val="002060"/>
                </a:solidFill>
              </a:rPr>
              <a:t> di </a:t>
            </a:r>
            <a:r>
              <a:rPr lang="en-US" b="1" dirty="0" err="1">
                <a:solidFill>
                  <a:srgbClr val="002060"/>
                </a:solidFill>
              </a:rPr>
              <a:t>Successo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D82DE3C-48BC-FB28-4B78-54B12D266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332"/>
            <a:ext cx="4240764" cy="18973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34F3694-137D-E57C-70B4-52C3E87972A0}"/>
              </a:ext>
            </a:extLst>
          </p:cNvPr>
          <p:cNvSpPr txBox="1"/>
          <p:nvPr/>
        </p:nvSpPr>
        <p:spPr>
          <a:xfrm>
            <a:off x="2735495" y="507832"/>
            <a:ext cx="549255" cy="2308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15C196B-9C09-3823-C3FC-B32A8B81EF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0"/>
            <a:ext cx="4972050" cy="31940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A0AB478-40AF-B73E-DCB4-594E2337D861}"/>
              </a:ext>
            </a:extLst>
          </p:cNvPr>
          <p:cNvSpPr txBox="1"/>
          <p:nvPr/>
        </p:nvSpPr>
        <p:spPr>
          <a:xfrm>
            <a:off x="8390022" y="2521059"/>
            <a:ext cx="380197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LEKT = Low-Energy </a:t>
            </a:r>
            <a:r>
              <a:rPr lang="it-IT" sz="1400" dirty="0" err="1"/>
              <a:t>Ketogenic</a:t>
            </a:r>
            <a:r>
              <a:rPr lang="it-IT" sz="1400" dirty="0"/>
              <a:t> Therapy; </a:t>
            </a:r>
          </a:p>
          <a:p>
            <a:r>
              <a:rPr lang="it-IT" sz="1400" dirty="0"/>
              <a:t>TZP = </a:t>
            </a:r>
            <a:r>
              <a:rPr lang="it-IT" sz="1400" dirty="0" err="1"/>
              <a:t>Tirzepatide</a:t>
            </a:r>
            <a:r>
              <a:rPr lang="it-IT" sz="1400" dirty="0"/>
              <a:t>; </a:t>
            </a:r>
          </a:p>
          <a:p>
            <a:r>
              <a:rPr lang="it-IT" sz="1400" dirty="0"/>
              <a:t>LEC = low-calorie </a:t>
            </a:r>
            <a:r>
              <a:rPr lang="it-IT" sz="1400" dirty="0" err="1"/>
              <a:t>diet</a:t>
            </a:r>
            <a:r>
              <a:rPr lang="it-IT" sz="1400" dirty="0"/>
              <a:t>; </a:t>
            </a:r>
          </a:p>
          <a:p>
            <a:r>
              <a:rPr lang="it-IT" sz="1400" dirty="0"/>
              <a:t>TBW = </a:t>
            </a:r>
            <a:r>
              <a:rPr lang="it-IT" sz="1400" dirty="0" err="1"/>
              <a:t>total</a:t>
            </a:r>
            <a:r>
              <a:rPr lang="it-IT" sz="1400" dirty="0"/>
              <a:t> body weight; </a:t>
            </a:r>
          </a:p>
          <a:p>
            <a:r>
              <a:rPr lang="it-IT" sz="1400" dirty="0"/>
              <a:t>FM = </a:t>
            </a:r>
            <a:r>
              <a:rPr lang="it-IT" sz="1400" dirty="0" err="1"/>
              <a:t>fat</a:t>
            </a:r>
            <a:r>
              <a:rPr lang="it-IT" sz="1400" dirty="0"/>
              <a:t> mass;</a:t>
            </a:r>
          </a:p>
          <a:p>
            <a:r>
              <a:rPr lang="it-IT" sz="1400" dirty="0"/>
              <a:t>FFM = </a:t>
            </a:r>
            <a:r>
              <a:rPr lang="it-IT" sz="1400" dirty="0" err="1"/>
              <a:t>fat</a:t>
            </a:r>
            <a:r>
              <a:rPr lang="it-IT" sz="1400" dirty="0"/>
              <a:t>-free mass; </a:t>
            </a:r>
          </a:p>
          <a:p>
            <a:r>
              <a:rPr lang="it-IT" sz="1400" dirty="0"/>
              <a:t>MS = muscle </a:t>
            </a:r>
            <a:r>
              <a:rPr lang="it-IT" sz="1400" dirty="0" err="1"/>
              <a:t>strength</a:t>
            </a:r>
            <a:r>
              <a:rPr lang="it-IT" sz="1400" dirty="0"/>
              <a:t>; </a:t>
            </a:r>
          </a:p>
          <a:p>
            <a:r>
              <a:rPr lang="it-IT" sz="1400" dirty="0"/>
              <a:t>RMR = </a:t>
            </a:r>
            <a:r>
              <a:rPr lang="it-IT" sz="1400" dirty="0" err="1"/>
              <a:t>resting</a:t>
            </a:r>
            <a:r>
              <a:rPr lang="it-IT" sz="1400" dirty="0"/>
              <a:t> </a:t>
            </a:r>
            <a:r>
              <a:rPr lang="it-IT" sz="1400" dirty="0" err="1"/>
              <a:t>metabolic</a:t>
            </a:r>
            <a:r>
              <a:rPr lang="it-IT" sz="1400" dirty="0"/>
              <a:t> rate.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E4A8B85-124C-F0A1-7982-DDF6B17C5B72}"/>
              </a:ext>
            </a:extLst>
          </p:cNvPr>
          <p:cNvSpPr txBox="1"/>
          <p:nvPr/>
        </p:nvSpPr>
        <p:spPr>
          <a:xfrm>
            <a:off x="0" y="2405133"/>
            <a:ext cx="721995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Prospective comparison of the effects of </a:t>
            </a:r>
            <a:r>
              <a:rPr lang="en-US" sz="1400" b="1" dirty="0"/>
              <a:t>TZP</a:t>
            </a:r>
            <a:r>
              <a:rPr lang="en-US" sz="1400" dirty="0"/>
              <a:t> combined with either an </a:t>
            </a:r>
            <a:r>
              <a:rPr lang="en-US" sz="1400" b="1" dirty="0">
                <a:solidFill>
                  <a:srgbClr val="C00000"/>
                </a:solidFill>
              </a:rPr>
              <a:t>LCD</a:t>
            </a:r>
            <a:r>
              <a:rPr lang="en-US" sz="1400" dirty="0"/>
              <a:t> or </a:t>
            </a:r>
            <a:r>
              <a:rPr lang="en-US" sz="1400" b="1" dirty="0">
                <a:solidFill>
                  <a:srgbClr val="002060"/>
                </a:solidFill>
              </a:rPr>
              <a:t>LEKT</a:t>
            </a:r>
            <a:r>
              <a:rPr lang="en-US" sz="1400" dirty="0"/>
              <a:t> in 60 patients with obesity (n = 30 per group) over 12 weeks. BW, FM, FFM, MS, and RMR were measured at baseline and after 12 weeks. </a:t>
            </a:r>
          </a:p>
          <a:p>
            <a:pPr algn="just"/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At 12-week follow-up, both groups showed a significant BW reduction from baseline, p</a:t>
            </a:r>
            <a:r>
              <a:rPr lang="it-IT" sz="1400" dirty="0"/>
              <a:t>&lt;0.05</a:t>
            </a:r>
            <a:r>
              <a:rPr lang="en-US" sz="1400" dirty="0"/>
              <a:t>), with no significant intergroup difference (p = 0.665). Similarly, </a:t>
            </a:r>
            <a:r>
              <a:rPr lang="en-US" sz="1400" b="1" dirty="0">
                <a:solidFill>
                  <a:srgbClr val="002060"/>
                </a:solidFill>
              </a:rPr>
              <a:t>FM decreased significantly in both with the TZP+LEKT group achieving a significant greater FM loss </a:t>
            </a:r>
            <a:r>
              <a:rPr lang="en-US" sz="1400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However, the </a:t>
            </a:r>
            <a:r>
              <a:rPr lang="en-US" sz="1400" b="1" dirty="0">
                <a:solidFill>
                  <a:srgbClr val="C00000"/>
                </a:solidFill>
              </a:rPr>
              <a:t>TZP+LCD group exhibited significant declines from baseline in FFM ,MS and RMR (p &lt; 0.001)</a:t>
            </a:r>
            <a:r>
              <a:rPr lang="en-US" sz="1400" dirty="0"/>
              <a:t>,</a:t>
            </a:r>
            <a:r>
              <a:rPr lang="en-US" sz="1400" dirty="0">
                <a:solidFill>
                  <a:srgbClr val="C00000"/>
                </a:solidFill>
              </a:rPr>
              <a:t> </a:t>
            </a:r>
            <a:r>
              <a:rPr lang="en-US" sz="1400" dirty="0"/>
              <a:t>whereas any significant changes in FFM,MS and RMR were reported in the TZP+LEKT group.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Intergroup direct comparisons confirmed that the TZP+LCD group experienced significantly greater reductions in FFM.</a:t>
            </a:r>
          </a:p>
          <a:p>
            <a:pPr algn="just"/>
            <a:endParaRPr lang="en-US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</a:rPr>
              <a:t>TZP+LEKT </a:t>
            </a:r>
            <a:r>
              <a:rPr lang="en-US" sz="1400" dirty="0"/>
              <a:t>seems to be </a:t>
            </a:r>
            <a:r>
              <a:rPr lang="en-US" sz="1400" b="1" dirty="0">
                <a:solidFill>
                  <a:srgbClr val="002060"/>
                </a:solidFill>
              </a:rPr>
              <a:t>superior</a:t>
            </a:r>
            <a:r>
              <a:rPr lang="en-US" sz="1400" dirty="0"/>
              <a:t> to TZP+LCD in </a:t>
            </a:r>
            <a:r>
              <a:rPr lang="en-US" sz="1400" b="1" dirty="0">
                <a:solidFill>
                  <a:srgbClr val="002060"/>
                </a:solidFill>
              </a:rPr>
              <a:t>promoting FM reduction while preserving FFM, MS, and RMR in patients with obesity.</a:t>
            </a:r>
          </a:p>
          <a:p>
            <a:endParaRPr lang="en-US" sz="14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C7A36C9-4445-60C4-737F-668258191BE9}"/>
              </a:ext>
            </a:extLst>
          </p:cNvPr>
          <p:cNvSpPr txBox="1"/>
          <p:nvPr/>
        </p:nvSpPr>
        <p:spPr>
          <a:xfrm>
            <a:off x="46522" y="5715109"/>
            <a:ext cx="120989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Schiavo L, Santella B, Mingo M, Rossetti G, Orio M, </a:t>
            </a:r>
            <a:r>
              <a:rPr lang="en-US" sz="1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Cobellis</a:t>
            </a:r>
            <a:r>
              <a:rPr lang="en-US" sz="1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L, </a:t>
            </a:r>
            <a:r>
              <a:rPr lang="en-US" sz="1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Maurano</a:t>
            </a:r>
            <a:r>
              <a:rPr lang="en-US" sz="1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A, Iannelli A, Pilone V. Preliminary Evidence Suggests That a 12-Week Treatment with </a:t>
            </a:r>
            <a:r>
              <a:rPr lang="en-US" sz="1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Tirzepatide</a:t>
            </a:r>
            <a:r>
              <a:rPr lang="en-US" sz="1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Plus Low-Energy Ketogenic Therapy Is More Effective than Its Combination with a Low-Calorie Diet in Preserving Fat-Free Mass, Muscle Strength, and Resting Metabolic Rate in Patients with Obesity. </a:t>
            </a:r>
            <a:r>
              <a:rPr lang="it-IT" sz="1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Nutrients</a:t>
            </a:r>
            <a:r>
              <a:rPr lang="it-IT" sz="1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2025 Mar 30;17(7):1216. </a:t>
            </a:r>
            <a:endParaRPr lang="it-IT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33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12732-B8ED-5BE6-8971-0BDAD7169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7404B8C-D8C6-B8D1-FA69-594D6AD2FCA1}"/>
              </a:ext>
            </a:extLst>
          </p:cNvPr>
          <p:cNvSpPr txBox="1"/>
          <p:nvPr/>
        </p:nvSpPr>
        <p:spPr>
          <a:xfrm>
            <a:off x="0" y="0"/>
            <a:ext cx="727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Trattamento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Multimodale</a:t>
            </a:r>
            <a:r>
              <a:rPr lang="en-US" b="1" dirty="0">
                <a:solidFill>
                  <a:srgbClr val="002060"/>
                </a:solidFill>
              </a:rPr>
              <a:t> come </a:t>
            </a:r>
            <a:r>
              <a:rPr lang="en-US" b="1" dirty="0" err="1">
                <a:solidFill>
                  <a:srgbClr val="002060"/>
                </a:solidFill>
              </a:rPr>
              <a:t>Garanzia</a:t>
            </a:r>
            <a:r>
              <a:rPr lang="en-US" b="1" dirty="0">
                <a:solidFill>
                  <a:srgbClr val="002060"/>
                </a:solidFill>
              </a:rPr>
              <a:t> di </a:t>
            </a:r>
            <a:r>
              <a:rPr lang="en-US" b="1" dirty="0" err="1">
                <a:solidFill>
                  <a:srgbClr val="002060"/>
                </a:solidFill>
              </a:rPr>
              <a:t>Successo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2D92856-3604-D086-5E13-A053E6F74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38" y="316349"/>
            <a:ext cx="2954956" cy="132203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29B75BF-6C26-8AF1-5ED2-E4917A3E9295}"/>
              </a:ext>
            </a:extLst>
          </p:cNvPr>
          <p:cNvSpPr txBox="1"/>
          <p:nvPr/>
        </p:nvSpPr>
        <p:spPr>
          <a:xfrm>
            <a:off x="3089094" y="519408"/>
            <a:ext cx="549255" cy="2308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EEE81F1-CBF9-FE8F-986C-DA97648AD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757" y="0"/>
            <a:ext cx="5696243" cy="163838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852FD17-241B-7911-444A-34C3BE9DC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93181"/>
            <a:ext cx="3702341" cy="4233479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3D78C34-CB2F-75DA-E3DE-79A9A46FDBD0}"/>
              </a:ext>
            </a:extLst>
          </p:cNvPr>
          <p:cNvSpPr txBox="1"/>
          <p:nvPr/>
        </p:nvSpPr>
        <p:spPr>
          <a:xfrm>
            <a:off x="0" y="5715109"/>
            <a:ext cx="1219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Schiavo L, Santella B, Mingo M, Rossetti G, Orio M, </a:t>
            </a:r>
            <a:r>
              <a:rPr lang="en-US" sz="1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Cobellis</a:t>
            </a:r>
            <a:r>
              <a:rPr lang="en-US" sz="1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L, </a:t>
            </a:r>
            <a:r>
              <a:rPr lang="en-US" sz="1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Maurano</a:t>
            </a:r>
            <a:r>
              <a:rPr lang="en-US" sz="1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A, Iannelli A, Pilone V. Preliminary Evidence Suggests That a 12-Week Treatment with </a:t>
            </a:r>
            <a:r>
              <a:rPr lang="en-US" sz="1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Tirzepatide</a:t>
            </a:r>
            <a:r>
              <a:rPr lang="en-US" sz="1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Plus Low-Energy Ketogenic Therapy Is More Effective than Its Combination with a Low-Calorie Diet in Preserving Fat-Free Mass, Muscle Strength, and Resting Metabolic Rate in Patients with Obesity. </a:t>
            </a:r>
            <a:r>
              <a:rPr lang="it-IT" sz="1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Nutrients</a:t>
            </a:r>
            <a:r>
              <a:rPr lang="it-IT" sz="1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2025 Mar 30;17(7):1216. </a:t>
            </a:r>
            <a:endParaRPr lang="it-IT" sz="1100" dirty="0">
              <a:solidFill>
                <a:srgbClr val="002060"/>
              </a:solidFill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D13F6EF-7865-E6F7-3CDE-C859A8DC1F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85979"/>
          <a:stretch/>
        </p:blipFill>
        <p:spPr>
          <a:xfrm>
            <a:off x="5207103" y="1939911"/>
            <a:ext cx="4483330" cy="567178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918E0015-8AE3-FD4F-E33F-401FB52E148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1285" b="48966"/>
          <a:stretch/>
        </p:blipFill>
        <p:spPr>
          <a:xfrm>
            <a:off x="5207103" y="2582507"/>
            <a:ext cx="4483330" cy="798897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369F5976-6AE1-73E4-E19D-FF3837418E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6260" b="13088"/>
          <a:stretch/>
        </p:blipFill>
        <p:spPr>
          <a:xfrm>
            <a:off x="5254044" y="3456822"/>
            <a:ext cx="4483330" cy="430888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D718E091-6515-77EA-C2FA-4882F992AA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88551"/>
          <a:stretch/>
        </p:blipFill>
        <p:spPr>
          <a:xfrm>
            <a:off x="5254043" y="3994257"/>
            <a:ext cx="4436389" cy="379997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E8DA6003-6797-43DC-6F9F-FADD736035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9607"/>
          <a:stretch/>
        </p:blipFill>
        <p:spPr>
          <a:xfrm>
            <a:off x="5254043" y="4491260"/>
            <a:ext cx="4436388" cy="67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26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79E72-C13D-E12C-7047-8AE942964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8618D44-3647-CBEC-C41A-00792F830638}"/>
              </a:ext>
            </a:extLst>
          </p:cNvPr>
          <p:cNvSpPr txBox="1"/>
          <p:nvPr/>
        </p:nvSpPr>
        <p:spPr>
          <a:xfrm>
            <a:off x="0" y="0"/>
            <a:ext cx="727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Trattamento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Multimodale</a:t>
            </a:r>
            <a:r>
              <a:rPr lang="en-US" b="1" dirty="0">
                <a:solidFill>
                  <a:srgbClr val="002060"/>
                </a:solidFill>
              </a:rPr>
              <a:t> come </a:t>
            </a:r>
            <a:r>
              <a:rPr lang="en-US" b="1" dirty="0" err="1">
                <a:solidFill>
                  <a:srgbClr val="002060"/>
                </a:solidFill>
              </a:rPr>
              <a:t>Garanzia</a:t>
            </a:r>
            <a:r>
              <a:rPr lang="en-US" b="1" dirty="0">
                <a:solidFill>
                  <a:srgbClr val="002060"/>
                </a:solidFill>
              </a:rPr>
              <a:t> di </a:t>
            </a:r>
            <a:r>
              <a:rPr lang="en-US" b="1" dirty="0" err="1">
                <a:solidFill>
                  <a:srgbClr val="002060"/>
                </a:solidFill>
              </a:rPr>
              <a:t>Successo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A1E2E23-9A18-CD2E-D0AF-AC57358DC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2" y="431038"/>
            <a:ext cx="2941744" cy="156666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05236E8-5393-F5D8-A4C3-6D645BEDD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528" y="625557"/>
            <a:ext cx="2960405" cy="159516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DD6D4A6-3398-AEAE-82D9-5B5B5EBA0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1475" y="625557"/>
            <a:ext cx="2386004" cy="173378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95E8B3A-FE94-9110-927E-9B650857F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0052" y="633055"/>
            <a:ext cx="2248222" cy="164164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56EFEC0-1F24-515B-841D-5BD9AE3943ED}"/>
              </a:ext>
            </a:extLst>
          </p:cNvPr>
          <p:cNvSpPr txBox="1"/>
          <p:nvPr/>
        </p:nvSpPr>
        <p:spPr>
          <a:xfrm>
            <a:off x="1621621" y="455275"/>
            <a:ext cx="498855" cy="2769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rgbClr val="002060"/>
                </a:solidFill>
              </a:rPr>
              <a:t>2024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9DAB38E-6471-186B-2933-D659DFF017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754" y="2670214"/>
            <a:ext cx="3117401" cy="219616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3AB0538-C8A2-4F42-82C5-007900D839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2155" y="2546192"/>
            <a:ext cx="2909758" cy="225467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6CB51D9-41E3-FF0D-8B46-A5C7FE681C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7249" y="2547199"/>
            <a:ext cx="3016751" cy="212224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4729CD5-D16F-0CA0-2A09-24B956E2B495}"/>
              </a:ext>
            </a:extLst>
          </p:cNvPr>
          <p:cNvSpPr txBox="1"/>
          <p:nvPr/>
        </p:nvSpPr>
        <p:spPr>
          <a:xfrm>
            <a:off x="6112191" y="4915232"/>
            <a:ext cx="30167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239" marR="333810" algn="just"/>
            <a:r>
              <a:rPr lang="en-US" sz="11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Figure 6S</a:t>
            </a:r>
            <a:r>
              <a:rPr lang="en-US" sz="1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– </a:t>
            </a:r>
            <a:r>
              <a:rPr lang="en-US" sz="11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Effects of metabolic surgery add-on to other anti-obesity strategies in comparison with BMS alone on endpoint HbA1c</a:t>
            </a:r>
            <a:r>
              <a:rPr lang="en-US" sz="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it-IT" sz="6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7E6AA31-63C3-D692-BEFD-AAA15F5131D0}"/>
              </a:ext>
            </a:extLst>
          </p:cNvPr>
          <p:cNvSpPr txBox="1"/>
          <p:nvPr/>
        </p:nvSpPr>
        <p:spPr>
          <a:xfrm>
            <a:off x="-29445" y="5003708"/>
            <a:ext cx="31058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239" algn="just"/>
            <a:r>
              <a:rPr lang="en-US" sz="11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Figure 3S – Effects of metabolic surgery add-on to other anti-obesity strategies in comparison with BMS alone on excess body weight lost (EBWL%).</a:t>
            </a:r>
            <a:endParaRPr lang="it-IT" sz="11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0569A96-6508-EB52-C8AD-D5CD3BF5DED8}"/>
              </a:ext>
            </a:extLst>
          </p:cNvPr>
          <p:cNvSpPr txBox="1"/>
          <p:nvPr/>
        </p:nvSpPr>
        <p:spPr>
          <a:xfrm>
            <a:off x="3170052" y="4991299"/>
            <a:ext cx="29097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5239" algn="just"/>
            <a:r>
              <a:rPr lang="en-US" sz="11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Figure 4S – Effects of metabolic surgery add-on to other anti-obesity strategies in comparison with BMS alone on total body weight lost (TBWL).</a:t>
            </a:r>
            <a:endParaRPr lang="it-IT" sz="11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4657DEC-6B9C-1ADC-ADFA-2F9981D456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06334" y="2480108"/>
            <a:ext cx="3029746" cy="2153918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4A14A20-B7E1-7162-7AD4-4216480958C7}"/>
              </a:ext>
            </a:extLst>
          </p:cNvPr>
          <p:cNvSpPr txBox="1"/>
          <p:nvPr/>
        </p:nvSpPr>
        <p:spPr>
          <a:xfrm>
            <a:off x="9144000" y="4891779"/>
            <a:ext cx="30480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solidFill>
                  <a:srgbClr val="002060"/>
                </a:solidFill>
              </a:rPr>
              <a:t>Effects of the addition of LSI to BMS on complete diabetes remission in comparison with matched trials performed with BMS alone.</a:t>
            </a:r>
            <a:endParaRPr lang="it-IT" sz="1100" b="1" dirty="0">
              <a:solidFill>
                <a:srgbClr val="002060"/>
              </a:solidFill>
            </a:endParaRPr>
          </a:p>
        </p:txBody>
      </p:sp>
      <p:cxnSp>
        <p:nvCxnSpPr>
          <p:cNvPr id="16" name="Connettore 1 20">
            <a:extLst>
              <a:ext uri="{FF2B5EF4-FFF2-40B4-BE49-F238E27FC236}">
                <a16:creationId xmlns:a16="http://schemas.microsoft.com/office/drawing/2014/main" id="{98BE0E01-1E37-C776-9D02-CB414B0FB8F0}"/>
              </a:ext>
            </a:extLst>
          </p:cNvPr>
          <p:cNvCxnSpPr>
            <a:cxnSpLocks/>
          </p:cNvCxnSpPr>
          <p:nvPr/>
        </p:nvCxnSpPr>
        <p:spPr>
          <a:xfrm>
            <a:off x="31812" y="2360644"/>
            <a:ext cx="9112188" cy="114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BEACBDE-E1C2-B6DD-A789-4DD2E2C53DE3}"/>
              </a:ext>
            </a:extLst>
          </p:cNvPr>
          <p:cNvSpPr txBox="1"/>
          <p:nvPr/>
        </p:nvSpPr>
        <p:spPr>
          <a:xfrm>
            <a:off x="0" y="5773149"/>
            <a:ext cx="12192000" cy="338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b="0" i="0" dirty="0">
                <a:solidFill>
                  <a:srgbClr val="002060"/>
                </a:solidFill>
                <a:effectLst/>
                <a:latin typeface="+mn-lt"/>
              </a:rPr>
              <a:t>De Luca M, Belluzzi A, Development of the International Federation for Surgery of </a:t>
            </a:r>
            <a:r>
              <a:rPr lang="it-IT" sz="800" b="0" i="0" dirty="0" err="1">
                <a:solidFill>
                  <a:srgbClr val="002060"/>
                </a:solidFill>
                <a:effectLst/>
                <a:latin typeface="+mn-lt"/>
              </a:rPr>
              <a:t>Obesity</a:t>
            </a:r>
            <a:r>
              <a:rPr lang="it-IT" sz="800" b="0" i="0" dirty="0">
                <a:solidFill>
                  <a:srgbClr val="002060"/>
                </a:solidFill>
                <a:effectLst/>
                <a:latin typeface="+mn-lt"/>
              </a:rPr>
              <a:t> and </a:t>
            </a:r>
            <a:r>
              <a:rPr lang="it-IT" sz="800" b="0" i="0" dirty="0" err="1">
                <a:solidFill>
                  <a:srgbClr val="002060"/>
                </a:solidFill>
                <a:effectLst/>
                <a:latin typeface="+mn-lt"/>
              </a:rPr>
              <a:t>Metabolic</a:t>
            </a:r>
            <a:r>
              <a:rPr lang="it-IT" sz="800" b="0" i="0" dirty="0">
                <a:solidFill>
                  <a:srgbClr val="002060"/>
                </a:solidFill>
                <a:effectLst/>
                <a:latin typeface="+mn-lt"/>
              </a:rPr>
              <a:t> Disorders-</a:t>
            </a:r>
            <a:r>
              <a:rPr lang="it-IT" sz="800" b="0" i="0" dirty="0" err="1">
                <a:solidFill>
                  <a:srgbClr val="002060"/>
                </a:solidFill>
                <a:effectLst/>
                <a:latin typeface="+mn-lt"/>
              </a:rPr>
              <a:t>European</a:t>
            </a:r>
            <a:r>
              <a:rPr lang="it-IT" sz="800" b="0" i="0" dirty="0">
                <a:solidFill>
                  <a:srgbClr val="002060"/>
                </a:solidFill>
                <a:effectLst/>
                <a:latin typeface="+mn-lt"/>
              </a:rPr>
              <a:t> </a:t>
            </a:r>
            <a:r>
              <a:rPr lang="it-IT" sz="800" b="0" i="0" dirty="0" err="1">
                <a:solidFill>
                  <a:srgbClr val="002060"/>
                </a:solidFill>
                <a:effectLst/>
                <a:latin typeface="+mn-lt"/>
              </a:rPr>
              <a:t>Chapter</a:t>
            </a:r>
            <a:r>
              <a:rPr lang="it-IT" sz="800" b="0" i="0" dirty="0">
                <a:solidFill>
                  <a:srgbClr val="002060"/>
                </a:solidFill>
                <a:effectLst/>
                <a:latin typeface="+mn-lt"/>
              </a:rPr>
              <a:t> (IFSO-EC) Grade-</a:t>
            </a:r>
            <a:r>
              <a:rPr lang="it-IT" sz="800" b="0" i="0" dirty="0" err="1">
                <a:solidFill>
                  <a:srgbClr val="002060"/>
                </a:solidFill>
                <a:effectLst/>
                <a:latin typeface="+mn-lt"/>
              </a:rPr>
              <a:t>Based</a:t>
            </a:r>
            <a:r>
              <a:rPr lang="it-IT" sz="800" b="0" i="0" dirty="0">
                <a:solidFill>
                  <a:srgbClr val="002060"/>
                </a:solidFill>
                <a:effectLst/>
                <a:latin typeface="+mn-lt"/>
              </a:rPr>
              <a:t> </a:t>
            </a:r>
            <a:r>
              <a:rPr lang="it-IT" sz="800" b="0" i="0" dirty="0" err="1">
                <a:solidFill>
                  <a:srgbClr val="002060"/>
                </a:solidFill>
                <a:effectLst/>
                <a:latin typeface="+mn-lt"/>
              </a:rPr>
              <a:t>Guidelines</a:t>
            </a:r>
            <a:r>
              <a:rPr lang="it-IT" sz="800" b="0" i="0" dirty="0">
                <a:solidFill>
                  <a:srgbClr val="002060"/>
                </a:solidFill>
                <a:effectLst/>
                <a:latin typeface="+mn-lt"/>
              </a:rPr>
              <a:t> on the </a:t>
            </a:r>
            <a:r>
              <a:rPr lang="it-IT" sz="800" b="0" i="0" dirty="0" err="1">
                <a:solidFill>
                  <a:srgbClr val="002060"/>
                </a:solidFill>
                <a:effectLst/>
                <a:latin typeface="+mn-lt"/>
              </a:rPr>
              <a:t>Surgical</a:t>
            </a:r>
            <a:r>
              <a:rPr lang="it-IT" sz="800" b="0" i="0" dirty="0">
                <a:solidFill>
                  <a:srgbClr val="002060"/>
                </a:solidFill>
                <a:effectLst/>
                <a:latin typeface="+mn-lt"/>
              </a:rPr>
              <a:t> Treatment of </a:t>
            </a:r>
            <a:r>
              <a:rPr lang="it-IT" sz="800" b="0" i="0" dirty="0" err="1">
                <a:solidFill>
                  <a:srgbClr val="002060"/>
                </a:solidFill>
                <a:effectLst/>
                <a:latin typeface="+mn-lt"/>
              </a:rPr>
              <a:t>Obesity</a:t>
            </a:r>
            <a:r>
              <a:rPr lang="it-IT" sz="800" b="0" i="0" dirty="0">
                <a:solidFill>
                  <a:srgbClr val="002060"/>
                </a:solidFill>
                <a:effectLst/>
                <a:latin typeface="+mn-lt"/>
              </a:rPr>
              <a:t> Using </a:t>
            </a:r>
            <a:r>
              <a:rPr lang="it-IT" sz="800" b="0" i="0" dirty="0" err="1">
                <a:solidFill>
                  <a:srgbClr val="002060"/>
                </a:solidFill>
                <a:effectLst/>
                <a:latin typeface="+mn-lt"/>
              </a:rPr>
              <a:t>Multimodal</a:t>
            </a:r>
            <a:r>
              <a:rPr lang="it-IT" sz="800" b="0" i="0" dirty="0">
                <a:solidFill>
                  <a:srgbClr val="002060"/>
                </a:solidFill>
                <a:effectLst/>
                <a:latin typeface="+mn-lt"/>
              </a:rPr>
              <a:t> Strategies: Design and </a:t>
            </a:r>
            <a:r>
              <a:rPr lang="it-IT" sz="800" b="0" i="0" dirty="0" err="1">
                <a:solidFill>
                  <a:srgbClr val="002060"/>
                </a:solidFill>
                <a:effectLst/>
                <a:latin typeface="+mn-lt"/>
              </a:rPr>
              <a:t>Methodological</a:t>
            </a:r>
            <a:r>
              <a:rPr lang="it-IT" sz="800" b="0" i="0" dirty="0">
                <a:solidFill>
                  <a:srgbClr val="002060"/>
                </a:solidFill>
                <a:effectLst/>
                <a:latin typeface="+mn-lt"/>
              </a:rPr>
              <a:t> </a:t>
            </a:r>
            <a:r>
              <a:rPr lang="it-IT" sz="800" b="0" i="0" dirty="0" err="1">
                <a:solidFill>
                  <a:srgbClr val="002060"/>
                </a:solidFill>
                <a:effectLst/>
                <a:latin typeface="+mn-lt"/>
              </a:rPr>
              <a:t>Aspects</a:t>
            </a:r>
            <a:r>
              <a:rPr lang="it-IT" sz="800" b="0" i="0" dirty="0">
                <a:solidFill>
                  <a:srgbClr val="002060"/>
                </a:solidFill>
                <a:effectLst/>
                <a:latin typeface="+mn-lt"/>
              </a:rPr>
              <a:t>. J </a:t>
            </a:r>
            <a:r>
              <a:rPr lang="it-IT" sz="800" b="0" i="0" dirty="0" err="1">
                <a:solidFill>
                  <a:srgbClr val="002060"/>
                </a:solidFill>
                <a:effectLst/>
                <a:latin typeface="+mn-lt"/>
              </a:rPr>
              <a:t>Clin</a:t>
            </a:r>
            <a:r>
              <a:rPr lang="it-IT" sz="800" b="0" i="0" dirty="0">
                <a:solidFill>
                  <a:srgbClr val="002060"/>
                </a:solidFill>
                <a:effectLst/>
                <a:latin typeface="+mn-lt"/>
              </a:rPr>
              <a:t> </a:t>
            </a:r>
            <a:r>
              <a:rPr lang="it-IT" sz="800" b="0" i="0" dirty="0" err="1">
                <a:solidFill>
                  <a:srgbClr val="002060"/>
                </a:solidFill>
                <a:effectLst/>
                <a:latin typeface="+mn-lt"/>
              </a:rPr>
              <a:t>Med</a:t>
            </a:r>
            <a:r>
              <a:rPr lang="it-IT" sz="800" b="0" i="0" dirty="0">
                <a:solidFill>
                  <a:srgbClr val="002060"/>
                </a:solidFill>
                <a:effectLst/>
                <a:latin typeface="+mn-lt"/>
              </a:rPr>
              <a:t>. 2024 </a:t>
            </a:r>
            <a:r>
              <a:rPr lang="it-IT" sz="800" b="0" i="0" dirty="0" err="1">
                <a:solidFill>
                  <a:srgbClr val="002060"/>
                </a:solidFill>
                <a:effectLst/>
                <a:latin typeface="+mn-lt"/>
              </a:rPr>
              <a:t>Aug</a:t>
            </a:r>
            <a:r>
              <a:rPr lang="it-IT" sz="800" b="0" i="0" dirty="0">
                <a:solidFill>
                  <a:srgbClr val="002060"/>
                </a:solidFill>
                <a:effectLst/>
                <a:latin typeface="+mn-lt"/>
              </a:rPr>
              <a:t> 28;13(17):5106. </a:t>
            </a:r>
            <a:endParaRPr lang="it-IT" sz="8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9750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B64B5-2494-F5C2-12BC-279935060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8F06D75-3585-AFE4-FA70-D232A1E6ACC4}"/>
              </a:ext>
            </a:extLst>
          </p:cNvPr>
          <p:cNvSpPr txBox="1"/>
          <p:nvPr/>
        </p:nvSpPr>
        <p:spPr>
          <a:xfrm>
            <a:off x="0" y="0"/>
            <a:ext cx="727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Trattamento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Multimodale</a:t>
            </a:r>
            <a:r>
              <a:rPr lang="en-US" b="1" dirty="0">
                <a:solidFill>
                  <a:srgbClr val="002060"/>
                </a:solidFill>
              </a:rPr>
              <a:t> come </a:t>
            </a:r>
            <a:r>
              <a:rPr lang="en-US" b="1" dirty="0" err="1">
                <a:solidFill>
                  <a:srgbClr val="002060"/>
                </a:solidFill>
              </a:rPr>
              <a:t>Garanzia</a:t>
            </a:r>
            <a:r>
              <a:rPr lang="en-US" b="1" dirty="0">
                <a:solidFill>
                  <a:srgbClr val="002060"/>
                </a:solidFill>
              </a:rPr>
              <a:t> di </a:t>
            </a:r>
            <a:r>
              <a:rPr lang="en-US" b="1" dirty="0" err="1">
                <a:solidFill>
                  <a:srgbClr val="002060"/>
                </a:solidFill>
              </a:rPr>
              <a:t>Successo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AE4C78C-9BF0-0282-E12D-D2A0236E3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80" y="958148"/>
            <a:ext cx="4065459" cy="178049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B29E744-00D3-B910-70F5-85CE680FC911}"/>
              </a:ext>
            </a:extLst>
          </p:cNvPr>
          <p:cNvSpPr txBox="1"/>
          <p:nvPr/>
        </p:nvSpPr>
        <p:spPr>
          <a:xfrm>
            <a:off x="2420754" y="1218118"/>
            <a:ext cx="524503" cy="2769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rgbClr val="002060"/>
                </a:solidFill>
              </a:rPr>
              <a:t>2025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962B94D-7D79-43F3-6CEB-806B8091C6DC}"/>
              </a:ext>
            </a:extLst>
          </p:cNvPr>
          <p:cNvSpPr txBox="1"/>
          <p:nvPr/>
        </p:nvSpPr>
        <p:spPr>
          <a:xfrm>
            <a:off x="-9625" y="5695985"/>
            <a:ext cx="1219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100" dirty="0">
                <a:solidFill>
                  <a:srgbClr val="002060"/>
                </a:solidFill>
              </a:rPr>
              <a:t>De Luca M, Belluzzi et al. Meta-</a:t>
            </a:r>
            <a:r>
              <a:rPr lang="it-IT" sz="1100" dirty="0" err="1">
                <a:solidFill>
                  <a:srgbClr val="002060"/>
                </a:solidFill>
              </a:rPr>
              <a:t>analysis</a:t>
            </a:r>
            <a:r>
              <a:rPr lang="it-IT" sz="1100" dirty="0">
                <a:solidFill>
                  <a:srgbClr val="002060"/>
                </a:solidFill>
              </a:rPr>
              <a:t> of </a:t>
            </a:r>
            <a:r>
              <a:rPr lang="it-IT" sz="1100" dirty="0" err="1">
                <a:solidFill>
                  <a:srgbClr val="002060"/>
                </a:solidFill>
              </a:rPr>
              <a:t>randomized</a:t>
            </a:r>
            <a:r>
              <a:rPr lang="it-IT" sz="1100" dirty="0">
                <a:solidFill>
                  <a:srgbClr val="002060"/>
                </a:solidFill>
              </a:rPr>
              <a:t> </a:t>
            </a:r>
            <a:r>
              <a:rPr lang="it-IT" sz="1100" dirty="0" err="1">
                <a:solidFill>
                  <a:srgbClr val="002060"/>
                </a:solidFill>
              </a:rPr>
              <a:t>controlled</a:t>
            </a:r>
            <a:r>
              <a:rPr lang="it-IT" sz="1100" dirty="0">
                <a:solidFill>
                  <a:srgbClr val="002060"/>
                </a:solidFill>
              </a:rPr>
              <a:t> trials for the </a:t>
            </a:r>
            <a:r>
              <a:rPr lang="it-IT" sz="1100" dirty="0" err="1">
                <a:solidFill>
                  <a:srgbClr val="002060"/>
                </a:solidFill>
              </a:rPr>
              <a:t>development</a:t>
            </a:r>
            <a:r>
              <a:rPr lang="it-IT" sz="1100" dirty="0">
                <a:solidFill>
                  <a:srgbClr val="002060"/>
                </a:solidFill>
              </a:rPr>
              <a:t> of the International Federation for Surgery of </a:t>
            </a:r>
            <a:r>
              <a:rPr lang="it-IT" sz="1100" dirty="0" err="1">
                <a:solidFill>
                  <a:srgbClr val="002060"/>
                </a:solidFill>
              </a:rPr>
              <a:t>Obesity</a:t>
            </a:r>
            <a:r>
              <a:rPr lang="it-IT" sz="1100" dirty="0">
                <a:solidFill>
                  <a:srgbClr val="002060"/>
                </a:solidFill>
              </a:rPr>
              <a:t> and </a:t>
            </a:r>
            <a:r>
              <a:rPr lang="it-IT" sz="1100" dirty="0" err="1">
                <a:solidFill>
                  <a:srgbClr val="002060"/>
                </a:solidFill>
              </a:rPr>
              <a:t>Metabolic</a:t>
            </a:r>
            <a:r>
              <a:rPr lang="it-IT" sz="1100" dirty="0">
                <a:solidFill>
                  <a:srgbClr val="002060"/>
                </a:solidFill>
              </a:rPr>
              <a:t> Disorders-</a:t>
            </a:r>
            <a:r>
              <a:rPr lang="it-IT" sz="1100" dirty="0" err="1">
                <a:solidFill>
                  <a:srgbClr val="002060"/>
                </a:solidFill>
              </a:rPr>
              <a:t>European</a:t>
            </a:r>
            <a:r>
              <a:rPr lang="it-IT" sz="1100" dirty="0">
                <a:solidFill>
                  <a:srgbClr val="002060"/>
                </a:solidFill>
              </a:rPr>
              <a:t> </a:t>
            </a:r>
            <a:r>
              <a:rPr lang="it-IT" sz="1100" dirty="0" err="1">
                <a:solidFill>
                  <a:srgbClr val="002060"/>
                </a:solidFill>
              </a:rPr>
              <a:t>Chapter</a:t>
            </a:r>
            <a:r>
              <a:rPr lang="it-IT" sz="1100" dirty="0">
                <a:solidFill>
                  <a:srgbClr val="002060"/>
                </a:solidFill>
              </a:rPr>
              <a:t> (IFSO-EC) </a:t>
            </a:r>
            <a:r>
              <a:rPr lang="it-IT" sz="1100" dirty="0" err="1">
                <a:solidFill>
                  <a:srgbClr val="002060"/>
                </a:solidFill>
              </a:rPr>
              <a:t>guidelines</a:t>
            </a:r>
            <a:r>
              <a:rPr lang="it-IT" sz="1100" dirty="0">
                <a:solidFill>
                  <a:srgbClr val="002060"/>
                </a:solidFill>
              </a:rPr>
              <a:t> on </a:t>
            </a:r>
            <a:r>
              <a:rPr lang="it-IT" sz="1100" dirty="0" err="1">
                <a:solidFill>
                  <a:srgbClr val="002060"/>
                </a:solidFill>
              </a:rPr>
              <a:t>multimodal</a:t>
            </a:r>
            <a:r>
              <a:rPr lang="it-IT" sz="1100" dirty="0">
                <a:solidFill>
                  <a:srgbClr val="002060"/>
                </a:solidFill>
              </a:rPr>
              <a:t> strategies for the </a:t>
            </a:r>
            <a:r>
              <a:rPr lang="it-IT" sz="1100" dirty="0" err="1">
                <a:solidFill>
                  <a:srgbClr val="002060"/>
                </a:solidFill>
              </a:rPr>
              <a:t>surgical</a:t>
            </a:r>
            <a:r>
              <a:rPr lang="it-IT" sz="1100" dirty="0">
                <a:solidFill>
                  <a:srgbClr val="002060"/>
                </a:solidFill>
              </a:rPr>
              <a:t> treatment of </a:t>
            </a:r>
            <a:r>
              <a:rPr lang="it-IT" sz="1100" dirty="0" err="1">
                <a:solidFill>
                  <a:srgbClr val="002060"/>
                </a:solidFill>
              </a:rPr>
              <a:t>obesity</a:t>
            </a:r>
            <a:r>
              <a:rPr lang="it-IT" sz="1100" dirty="0">
                <a:solidFill>
                  <a:srgbClr val="002060"/>
                </a:solidFill>
              </a:rPr>
              <a:t>. </a:t>
            </a:r>
            <a:r>
              <a:rPr lang="it-IT" sz="1100" dirty="0" err="1">
                <a:solidFill>
                  <a:srgbClr val="002060"/>
                </a:solidFill>
              </a:rPr>
              <a:t>Diabetes</a:t>
            </a:r>
            <a:r>
              <a:rPr lang="it-IT" sz="1100" dirty="0">
                <a:solidFill>
                  <a:srgbClr val="002060"/>
                </a:solidFill>
              </a:rPr>
              <a:t> </a:t>
            </a:r>
            <a:r>
              <a:rPr lang="it-IT" sz="1100" dirty="0" err="1">
                <a:solidFill>
                  <a:srgbClr val="002060"/>
                </a:solidFill>
              </a:rPr>
              <a:t>Obes</a:t>
            </a:r>
            <a:r>
              <a:rPr lang="it-IT" sz="1100" dirty="0">
                <a:solidFill>
                  <a:srgbClr val="002060"/>
                </a:solidFill>
              </a:rPr>
              <a:t> </a:t>
            </a:r>
            <a:r>
              <a:rPr lang="it-IT" sz="1100" dirty="0" err="1">
                <a:solidFill>
                  <a:srgbClr val="002060"/>
                </a:solidFill>
              </a:rPr>
              <a:t>Metab</a:t>
            </a:r>
            <a:r>
              <a:rPr lang="it-IT" sz="1100" dirty="0">
                <a:solidFill>
                  <a:srgbClr val="002060"/>
                </a:solidFill>
              </a:rPr>
              <a:t>. 2025 </a:t>
            </a:r>
            <a:r>
              <a:rPr lang="it-IT" sz="1100" dirty="0" err="1">
                <a:solidFill>
                  <a:srgbClr val="002060"/>
                </a:solidFill>
              </a:rPr>
              <a:t>Apr</a:t>
            </a:r>
            <a:r>
              <a:rPr lang="it-IT" sz="1100" dirty="0">
                <a:solidFill>
                  <a:srgbClr val="002060"/>
                </a:solidFill>
              </a:rPr>
              <a:t> 8.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F03583D-4837-A594-EBAC-62E64FCB4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393" y="1218118"/>
            <a:ext cx="8026604" cy="382055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73BE34C-44CD-C71B-0117-AB18ABAD187C}"/>
              </a:ext>
            </a:extLst>
          </p:cNvPr>
          <p:cNvSpPr txBox="1"/>
          <p:nvPr/>
        </p:nvSpPr>
        <p:spPr>
          <a:xfrm>
            <a:off x="760397" y="5107951"/>
            <a:ext cx="11277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Effects of the addition of LSI to BMS on periprocedural SAEs (Serious Adverse Events) in comparison with matched trials performed with MBS alone.</a:t>
            </a:r>
            <a:endParaRPr lang="it-IT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20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1C0AC-5CB8-CC1B-A792-8AAC3666C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325B12C-2FA7-3449-06F7-68402B09B549}"/>
              </a:ext>
            </a:extLst>
          </p:cNvPr>
          <p:cNvSpPr txBox="1"/>
          <p:nvPr/>
        </p:nvSpPr>
        <p:spPr>
          <a:xfrm>
            <a:off x="0" y="0"/>
            <a:ext cx="727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Trattamento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Multimodale</a:t>
            </a:r>
            <a:r>
              <a:rPr lang="en-US" b="1" dirty="0">
                <a:solidFill>
                  <a:srgbClr val="002060"/>
                </a:solidFill>
              </a:rPr>
              <a:t> come </a:t>
            </a:r>
            <a:r>
              <a:rPr lang="en-US" b="1" dirty="0" err="1">
                <a:solidFill>
                  <a:srgbClr val="002060"/>
                </a:solidFill>
              </a:rPr>
              <a:t>Garanzia</a:t>
            </a:r>
            <a:r>
              <a:rPr lang="en-US" b="1" dirty="0">
                <a:solidFill>
                  <a:srgbClr val="002060"/>
                </a:solidFill>
              </a:rPr>
              <a:t> di </a:t>
            </a:r>
            <a:r>
              <a:rPr lang="en-US" b="1" dirty="0" err="1">
                <a:solidFill>
                  <a:srgbClr val="002060"/>
                </a:solidFill>
              </a:rPr>
              <a:t>Successo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F8D1FD9-54D3-F472-0ACC-727E964DD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35" y="475441"/>
            <a:ext cx="3725241" cy="163149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2575A30-B91B-06FD-3C32-62310FA10628}"/>
              </a:ext>
            </a:extLst>
          </p:cNvPr>
          <p:cNvSpPr txBox="1"/>
          <p:nvPr/>
        </p:nvSpPr>
        <p:spPr>
          <a:xfrm>
            <a:off x="4292867" y="1042693"/>
            <a:ext cx="524503" cy="2769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rgbClr val="002060"/>
                </a:solidFill>
              </a:rPr>
              <a:t>2025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717DC96-FF12-FFD8-2A89-914438C8AAD3}"/>
              </a:ext>
            </a:extLst>
          </p:cNvPr>
          <p:cNvSpPr txBox="1"/>
          <p:nvPr/>
        </p:nvSpPr>
        <p:spPr>
          <a:xfrm>
            <a:off x="0" y="5738363"/>
            <a:ext cx="1219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800" dirty="0">
                <a:solidFill>
                  <a:srgbClr val="002060"/>
                </a:solidFill>
              </a:rPr>
              <a:t>De Luca M, Belluzzi et al. Meta-</a:t>
            </a:r>
            <a:r>
              <a:rPr lang="it-IT" sz="800" dirty="0" err="1">
                <a:solidFill>
                  <a:srgbClr val="002060"/>
                </a:solidFill>
              </a:rPr>
              <a:t>analysis</a:t>
            </a:r>
            <a:r>
              <a:rPr lang="it-IT" sz="800" dirty="0">
                <a:solidFill>
                  <a:srgbClr val="002060"/>
                </a:solidFill>
              </a:rPr>
              <a:t> of </a:t>
            </a:r>
            <a:r>
              <a:rPr lang="it-IT" sz="800" dirty="0" err="1">
                <a:solidFill>
                  <a:srgbClr val="002060"/>
                </a:solidFill>
              </a:rPr>
              <a:t>randomized</a:t>
            </a:r>
            <a:r>
              <a:rPr lang="it-IT" sz="800" dirty="0">
                <a:solidFill>
                  <a:srgbClr val="002060"/>
                </a:solidFill>
              </a:rPr>
              <a:t> </a:t>
            </a:r>
            <a:r>
              <a:rPr lang="it-IT" sz="800" dirty="0" err="1">
                <a:solidFill>
                  <a:srgbClr val="002060"/>
                </a:solidFill>
              </a:rPr>
              <a:t>controlled</a:t>
            </a:r>
            <a:r>
              <a:rPr lang="it-IT" sz="800" dirty="0">
                <a:solidFill>
                  <a:srgbClr val="002060"/>
                </a:solidFill>
              </a:rPr>
              <a:t> trials for the </a:t>
            </a:r>
            <a:r>
              <a:rPr lang="it-IT" sz="800" dirty="0" err="1">
                <a:solidFill>
                  <a:srgbClr val="002060"/>
                </a:solidFill>
              </a:rPr>
              <a:t>development</a:t>
            </a:r>
            <a:r>
              <a:rPr lang="it-IT" sz="800" dirty="0">
                <a:solidFill>
                  <a:srgbClr val="002060"/>
                </a:solidFill>
              </a:rPr>
              <a:t> of the International Federation for Surgery of </a:t>
            </a:r>
            <a:r>
              <a:rPr lang="it-IT" sz="800" dirty="0" err="1">
                <a:solidFill>
                  <a:srgbClr val="002060"/>
                </a:solidFill>
              </a:rPr>
              <a:t>Obesity</a:t>
            </a:r>
            <a:r>
              <a:rPr lang="it-IT" sz="800" dirty="0">
                <a:solidFill>
                  <a:srgbClr val="002060"/>
                </a:solidFill>
              </a:rPr>
              <a:t> and </a:t>
            </a:r>
            <a:r>
              <a:rPr lang="it-IT" sz="800" dirty="0" err="1">
                <a:solidFill>
                  <a:srgbClr val="002060"/>
                </a:solidFill>
              </a:rPr>
              <a:t>Metabolic</a:t>
            </a:r>
            <a:r>
              <a:rPr lang="it-IT" sz="800" dirty="0">
                <a:solidFill>
                  <a:srgbClr val="002060"/>
                </a:solidFill>
              </a:rPr>
              <a:t> Disorders-</a:t>
            </a:r>
            <a:r>
              <a:rPr lang="it-IT" sz="800" dirty="0" err="1">
                <a:solidFill>
                  <a:srgbClr val="002060"/>
                </a:solidFill>
              </a:rPr>
              <a:t>European</a:t>
            </a:r>
            <a:r>
              <a:rPr lang="it-IT" sz="800" dirty="0">
                <a:solidFill>
                  <a:srgbClr val="002060"/>
                </a:solidFill>
              </a:rPr>
              <a:t> </a:t>
            </a:r>
            <a:r>
              <a:rPr lang="it-IT" sz="800" dirty="0" err="1">
                <a:solidFill>
                  <a:srgbClr val="002060"/>
                </a:solidFill>
              </a:rPr>
              <a:t>Chapter</a:t>
            </a:r>
            <a:r>
              <a:rPr lang="it-IT" sz="800" dirty="0">
                <a:solidFill>
                  <a:srgbClr val="002060"/>
                </a:solidFill>
              </a:rPr>
              <a:t> (IFSO-EC) </a:t>
            </a:r>
            <a:r>
              <a:rPr lang="it-IT" sz="800" dirty="0" err="1">
                <a:solidFill>
                  <a:srgbClr val="002060"/>
                </a:solidFill>
              </a:rPr>
              <a:t>guidelines</a:t>
            </a:r>
            <a:r>
              <a:rPr lang="it-IT" sz="800" dirty="0">
                <a:solidFill>
                  <a:srgbClr val="002060"/>
                </a:solidFill>
              </a:rPr>
              <a:t> on </a:t>
            </a:r>
            <a:r>
              <a:rPr lang="it-IT" sz="800" dirty="0" err="1">
                <a:solidFill>
                  <a:srgbClr val="002060"/>
                </a:solidFill>
              </a:rPr>
              <a:t>multimodal</a:t>
            </a:r>
            <a:r>
              <a:rPr lang="it-IT" sz="800" dirty="0">
                <a:solidFill>
                  <a:srgbClr val="002060"/>
                </a:solidFill>
              </a:rPr>
              <a:t> strategies for the </a:t>
            </a:r>
            <a:r>
              <a:rPr lang="it-IT" sz="800" dirty="0" err="1">
                <a:solidFill>
                  <a:srgbClr val="002060"/>
                </a:solidFill>
              </a:rPr>
              <a:t>surgical</a:t>
            </a:r>
            <a:r>
              <a:rPr lang="it-IT" sz="800" dirty="0">
                <a:solidFill>
                  <a:srgbClr val="002060"/>
                </a:solidFill>
              </a:rPr>
              <a:t> treatment of </a:t>
            </a:r>
            <a:r>
              <a:rPr lang="it-IT" sz="800" dirty="0" err="1">
                <a:solidFill>
                  <a:srgbClr val="002060"/>
                </a:solidFill>
              </a:rPr>
              <a:t>obesity</a:t>
            </a:r>
            <a:r>
              <a:rPr lang="it-IT" sz="800" dirty="0">
                <a:solidFill>
                  <a:srgbClr val="002060"/>
                </a:solidFill>
              </a:rPr>
              <a:t>. </a:t>
            </a:r>
            <a:r>
              <a:rPr lang="it-IT" sz="800" dirty="0" err="1">
                <a:solidFill>
                  <a:srgbClr val="002060"/>
                </a:solidFill>
              </a:rPr>
              <a:t>Diabetes</a:t>
            </a:r>
            <a:r>
              <a:rPr lang="it-IT" sz="800" dirty="0">
                <a:solidFill>
                  <a:srgbClr val="002060"/>
                </a:solidFill>
              </a:rPr>
              <a:t> </a:t>
            </a:r>
            <a:r>
              <a:rPr lang="it-IT" sz="800" dirty="0" err="1">
                <a:solidFill>
                  <a:srgbClr val="002060"/>
                </a:solidFill>
              </a:rPr>
              <a:t>Obes</a:t>
            </a:r>
            <a:r>
              <a:rPr lang="it-IT" sz="800" dirty="0">
                <a:solidFill>
                  <a:srgbClr val="002060"/>
                </a:solidFill>
              </a:rPr>
              <a:t> </a:t>
            </a:r>
            <a:r>
              <a:rPr lang="it-IT" sz="800" dirty="0" err="1">
                <a:solidFill>
                  <a:srgbClr val="002060"/>
                </a:solidFill>
              </a:rPr>
              <a:t>Metab</a:t>
            </a:r>
            <a:r>
              <a:rPr lang="it-IT" sz="800" dirty="0">
                <a:solidFill>
                  <a:srgbClr val="002060"/>
                </a:solidFill>
              </a:rPr>
              <a:t>. 2025 </a:t>
            </a:r>
            <a:r>
              <a:rPr lang="it-IT" sz="800" dirty="0" err="1">
                <a:solidFill>
                  <a:srgbClr val="002060"/>
                </a:solidFill>
              </a:rPr>
              <a:t>Apr</a:t>
            </a:r>
            <a:r>
              <a:rPr lang="it-IT" sz="800" dirty="0">
                <a:solidFill>
                  <a:srgbClr val="002060"/>
                </a:solidFill>
              </a:rPr>
              <a:t> 8.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704764E-F570-20BC-E199-3E0D3A08E5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6" t="16996" r="-196" b="49266"/>
          <a:stretch/>
        </p:blipFill>
        <p:spPr>
          <a:xfrm>
            <a:off x="278721" y="2317430"/>
            <a:ext cx="5650441" cy="280182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69A898E-BABB-13A9-9315-80075A9E29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0914"/>
          <a:stretch/>
        </p:blipFill>
        <p:spPr>
          <a:xfrm>
            <a:off x="6591160" y="935698"/>
            <a:ext cx="4528443" cy="326152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8C92242-DA6E-8A0B-7236-235EA6B26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160" y="4197226"/>
            <a:ext cx="4528442" cy="922027"/>
          </a:xfrm>
          <a:prstGeom prst="rect">
            <a:avLst/>
          </a:prstGeom>
          <a:noFill/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E8DCF84-A653-D330-262B-CF42930EFE72}"/>
              </a:ext>
            </a:extLst>
          </p:cNvPr>
          <p:cNvSpPr txBox="1"/>
          <p:nvPr/>
        </p:nvSpPr>
        <p:spPr>
          <a:xfrm>
            <a:off x="279546" y="5329750"/>
            <a:ext cx="10840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Effects of individual anti-obesity strategy on TBWL% at endpoint in placebo and active controlled trials</a:t>
            </a:r>
            <a:endParaRPr lang="it-IT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508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E7CCE0E-1DF2-3C8C-06F2-4DBAD72354A5}"/>
              </a:ext>
            </a:extLst>
          </p:cNvPr>
          <p:cNvSpPr txBox="1"/>
          <p:nvPr/>
        </p:nvSpPr>
        <p:spPr>
          <a:xfrm>
            <a:off x="0" y="0"/>
            <a:ext cx="727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Trattamento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Multimodale</a:t>
            </a:r>
            <a:r>
              <a:rPr lang="en-US" b="1" dirty="0">
                <a:solidFill>
                  <a:srgbClr val="002060"/>
                </a:solidFill>
              </a:rPr>
              <a:t> come </a:t>
            </a:r>
            <a:r>
              <a:rPr lang="en-US" b="1" dirty="0" err="1">
                <a:solidFill>
                  <a:srgbClr val="002060"/>
                </a:solidFill>
              </a:rPr>
              <a:t>Garanzia</a:t>
            </a:r>
            <a:r>
              <a:rPr lang="en-US" b="1" dirty="0">
                <a:solidFill>
                  <a:srgbClr val="002060"/>
                </a:solidFill>
              </a:rPr>
              <a:t> di </a:t>
            </a:r>
            <a:r>
              <a:rPr lang="en-US" b="1" dirty="0" err="1">
                <a:solidFill>
                  <a:srgbClr val="002060"/>
                </a:solidFill>
              </a:rPr>
              <a:t>Successo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7D92F19-FF60-0571-1AD6-C70477B20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88" y="369332"/>
            <a:ext cx="1462018" cy="203284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3B139DC-95C2-B11E-8746-A6B247569075}"/>
              </a:ext>
            </a:extLst>
          </p:cNvPr>
          <p:cNvSpPr txBox="1"/>
          <p:nvPr/>
        </p:nvSpPr>
        <p:spPr>
          <a:xfrm>
            <a:off x="1750775" y="529902"/>
            <a:ext cx="10441225" cy="1337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realization that </a:t>
            </a:r>
            <a:r>
              <a:rPr lang="en-US" sz="1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mechanisms and benefits of bariatric</a:t>
            </a:r>
            <a:r>
              <a:rPr lang="it-IT" sz="1400" b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surgery extend beyond weight loss </a:t>
            </a:r>
            <a:r>
              <a:rPr lang="en-US" sz="1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questions the appropriateness</a:t>
            </a:r>
            <a:r>
              <a:rPr lang="it-IT" sz="1400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 name and purpose of a surgical practice historically modeled</a:t>
            </a:r>
            <a:r>
              <a:rPr lang="it-IT" sz="1400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around weight reduction. </a:t>
            </a:r>
            <a:endParaRPr lang="en-US" sz="1400" kern="1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the </a:t>
            </a:r>
            <a:r>
              <a:rPr lang="en-US" sz="1400" b="1" i="1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2007 Rome Diabetes Surgery</a:t>
            </a:r>
            <a:r>
              <a:rPr lang="it-IT" sz="1400" b="1" i="1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i="1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Summit</a:t>
            </a:r>
            <a:r>
              <a:rPr lang="en-US" sz="1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group of leading international scholars first recommended</a:t>
            </a:r>
            <a:r>
              <a:rPr lang="it-IT" sz="1400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consideration of gastrointestinal surgery to intentionally treat type 2</a:t>
            </a:r>
            <a:r>
              <a:rPr lang="it-IT" sz="1400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diabetes (“</a:t>
            </a:r>
            <a:r>
              <a:rPr lang="en-US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diabetes surgery</a:t>
            </a:r>
            <a:r>
              <a:rPr lang="en-US" sz="1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”). After that meeting, the concept of “metabolic surgery” has rapidly emerged to more broadly indicate a surgical approach </a:t>
            </a:r>
            <a:r>
              <a:rPr lang="en-US" sz="1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aimed at the control of metabolic illnesses, not just excess weight. </a:t>
            </a:r>
            <a:endParaRPr lang="it-IT" sz="1400" b="1" dirty="0">
              <a:solidFill>
                <a:srgbClr val="002060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A86F39F-E067-F6D0-A94E-0330C22A9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334" y="2043816"/>
            <a:ext cx="4957152" cy="331745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7A11420-1BCB-A33A-DB59-454D25A021B7}"/>
              </a:ext>
            </a:extLst>
          </p:cNvPr>
          <p:cNvSpPr txBox="1"/>
          <p:nvPr/>
        </p:nvSpPr>
        <p:spPr>
          <a:xfrm>
            <a:off x="0" y="5620212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/>
            <a:r>
              <a:rPr lang="en-US" sz="1000" kern="15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Dubin RL, </a:t>
            </a:r>
            <a:r>
              <a:rPr lang="en-US" sz="1000" kern="15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Heymsfield</a:t>
            </a:r>
            <a:r>
              <a:rPr lang="en-US" sz="1000" kern="15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 SB, </a:t>
            </a:r>
            <a:r>
              <a:rPr lang="en-US" sz="1000" kern="15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Ravussin</a:t>
            </a:r>
            <a:r>
              <a:rPr lang="en-US" sz="1000" kern="15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 E, Greenway FL. Glucagon-like peptide-1 receptor agonist-based agents and weight loss composition: Filling the gaps. Diabetes </a:t>
            </a:r>
            <a:r>
              <a:rPr lang="en-US" sz="1000" kern="15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Obes</a:t>
            </a:r>
            <a:r>
              <a:rPr lang="en-US" sz="1000" kern="15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 </a:t>
            </a:r>
            <a:r>
              <a:rPr lang="en-US" sz="1000" kern="15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Metab</a:t>
            </a:r>
            <a:r>
              <a:rPr lang="en-US" sz="1000" kern="15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. 2024 Dec;26(12):5503-5518</a:t>
            </a:r>
          </a:p>
          <a:p>
            <a:pPr marR="0" lvl="0" algn="just"/>
            <a:endParaRPr lang="en-US" sz="1000" kern="150" dirty="0">
              <a:solidFill>
                <a:srgbClr val="002060"/>
              </a:solidFill>
              <a:latin typeface="Calibri" panose="020F0502020204030204" pitchFamily="34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algn="just"/>
            <a:r>
              <a:rPr lang="en-US" sz="1000" dirty="0">
                <a:solidFill>
                  <a:srgbClr val="002060"/>
                </a:solidFill>
                <a:effectLst/>
                <a:ea typeface="NSimSun" panose="02010609030101010101" pitchFamily="49" charset="-122"/>
              </a:rPr>
              <a:t>Kaplan JM, Zaman A, </a:t>
            </a:r>
            <a:r>
              <a:rPr lang="en-US" sz="1000" dirty="0" err="1">
                <a:solidFill>
                  <a:srgbClr val="002060"/>
                </a:solidFill>
                <a:effectLst/>
                <a:ea typeface="NSimSun" panose="02010609030101010101" pitchFamily="49" charset="-122"/>
              </a:rPr>
              <a:t>Abushamat</a:t>
            </a:r>
            <a:r>
              <a:rPr lang="en-US" sz="1000" dirty="0">
                <a:solidFill>
                  <a:srgbClr val="002060"/>
                </a:solidFill>
                <a:effectLst/>
                <a:ea typeface="NSimSun" panose="02010609030101010101" pitchFamily="49" charset="-122"/>
              </a:rPr>
              <a:t> LA. Curbing the Obesity Epidemic: Should GLP-1 Receptor Agonists Be the Standard of Care for Obesity? Curr </a:t>
            </a:r>
            <a:r>
              <a:rPr lang="en-US" sz="1000" dirty="0" err="1">
                <a:solidFill>
                  <a:srgbClr val="002060"/>
                </a:solidFill>
                <a:effectLst/>
                <a:ea typeface="NSimSun" panose="02010609030101010101" pitchFamily="49" charset="-122"/>
              </a:rPr>
              <a:t>Cardiol</a:t>
            </a:r>
            <a:r>
              <a:rPr lang="en-US" sz="1000" dirty="0">
                <a:solidFill>
                  <a:srgbClr val="002060"/>
                </a:solidFill>
                <a:effectLst/>
                <a:ea typeface="NSimSun" panose="02010609030101010101" pitchFamily="49" charset="-122"/>
              </a:rPr>
              <a:t> Rep. 2024 Sep;26(9):1011-1019. </a:t>
            </a:r>
            <a:endParaRPr lang="it-IT" sz="1000" dirty="0">
              <a:solidFill>
                <a:srgbClr val="002060"/>
              </a:solidFill>
            </a:endParaRPr>
          </a:p>
          <a:p>
            <a:pPr marR="0" lvl="0" algn="just"/>
            <a:endParaRPr lang="it-IT" sz="1000" kern="150" dirty="0">
              <a:solidFill>
                <a:srgbClr val="002060"/>
              </a:solidFill>
              <a:effectLst/>
              <a:latin typeface="Liberation Serif"/>
              <a:ea typeface="NSimSun" panose="0201060903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0C3A1B29-9708-B206-D011-7CC6D42AB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699" y="1930862"/>
            <a:ext cx="3342640" cy="368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21DB5-35D7-165B-A0AC-D503DC3E6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B9763DF-BFBB-F5D8-E002-9EAA64CB5460}"/>
              </a:ext>
            </a:extLst>
          </p:cNvPr>
          <p:cNvSpPr txBox="1"/>
          <p:nvPr/>
        </p:nvSpPr>
        <p:spPr>
          <a:xfrm>
            <a:off x="0" y="0"/>
            <a:ext cx="727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Trattamento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Multimodale</a:t>
            </a:r>
            <a:r>
              <a:rPr lang="en-US" b="1" dirty="0">
                <a:solidFill>
                  <a:srgbClr val="002060"/>
                </a:solidFill>
              </a:rPr>
              <a:t> come </a:t>
            </a:r>
            <a:r>
              <a:rPr lang="en-US" b="1" dirty="0" err="1">
                <a:solidFill>
                  <a:srgbClr val="002060"/>
                </a:solidFill>
              </a:rPr>
              <a:t>Garanzia</a:t>
            </a:r>
            <a:r>
              <a:rPr lang="en-US" b="1" dirty="0">
                <a:solidFill>
                  <a:srgbClr val="002060"/>
                </a:solidFill>
              </a:rPr>
              <a:t> di </a:t>
            </a:r>
            <a:r>
              <a:rPr lang="en-US" b="1" dirty="0" err="1">
                <a:solidFill>
                  <a:srgbClr val="002060"/>
                </a:solidFill>
              </a:rPr>
              <a:t>Successo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10E40C4-3F2A-2644-3270-A53A94428C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725" t="19605" r="30102" b="18696"/>
          <a:stretch/>
        </p:blipFill>
        <p:spPr>
          <a:xfrm>
            <a:off x="11253876" y="18528"/>
            <a:ext cx="938123" cy="77145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5C41497-12D1-7768-590A-A61A57AD3E1F}"/>
              </a:ext>
            </a:extLst>
          </p:cNvPr>
          <p:cNvSpPr txBox="1"/>
          <p:nvPr/>
        </p:nvSpPr>
        <p:spPr>
          <a:xfrm>
            <a:off x="38500" y="483238"/>
            <a:ext cx="121534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9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“Efficacy and Safety of Approved Surgical, Endoscopic, and Pharmacological Treatments for Obesity and Overweight: A Comprehensive Systematic Review and Network Meta-Analysis of Randomized Controlled Trials”</a:t>
            </a:r>
          </a:p>
          <a:p>
            <a:pPr algn="just"/>
            <a:r>
              <a:rPr lang="en-US" sz="9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 Luca M, Belluzzi A et al</a:t>
            </a:r>
            <a:endParaRPr lang="it-IT" sz="900" dirty="0">
              <a:solidFill>
                <a:srgbClr val="00206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CB985F0-D7FF-A85E-1B7F-AB79317DCA6A}"/>
              </a:ext>
            </a:extLst>
          </p:cNvPr>
          <p:cNvSpPr txBox="1"/>
          <p:nvPr/>
        </p:nvSpPr>
        <p:spPr>
          <a:xfrm>
            <a:off x="0" y="1104975"/>
            <a:ext cx="7999922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002060"/>
                </a:solidFill>
              </a:rPr>
              <a:t>Network meta-analysis on e</a:t>
            </a:r>
            <a:r>
              <a:rPr lang="en-US" sz="1050" b="1" dirty="0">
                <a:solidFill>
                  <a:srgbClr val="002060"/>
                </a:solidFill>
                <a:ea typeface="Calibri" panose="020F0502020204030204" pitchFamily="34" charset="0"/>
              </a:rPr>
              <a:t>ffects of individual anti-obesity strategy on TBWL% at endpoint in placebo and active controlled trials.         </a:t>
            </a:r>
            <a:r>
              <a:rPr lang="en-US" sz="1050" b="1" dirty="0">
                <a:solidFill>
                  <a:srgbClr val="002060"/>
                </a:solidFill>
              </a:rPr>
              <a:t>26-52 weeks </a:t>
            </a:r>
            <a:endParaRPr lang="it-IT" sz="105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E589FA1-6300-01FF-2A59-0173476FCA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" r="3469" b="4330"/>
          <a:stretch/>
        </p:blipFill>
        <p:spPr bwMode="auto">
          <a:xfrm>
            <a:off x="119500" y="1729648"/>
            <a:ext cx="4477261" cy="15811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2FA906F-1228-BD82-848B-E2E67B2FC5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" t="2962" r="3093" b="3577"/>
          <a:stretch/>
        </p:blipFill>
        <p:spPr bwMode="auto">
          <a:xfrm>
            <a:off x="5739290" y="1833065"/>
            <a:ext cx="6452709" cy="23346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E6AA288-F385-682D-A894-E7D2B3A29051}"/>
              </a:ext>
            </a:extLst>
          </p:cNvPr>
          <p:cNvSpPr txBox="1"/>
          <p:nvPr/>
        </p:nvSpPr>
        <p:spPr>
          <a:xfrm>
            <a:off x="1560954" y="3470832"/>
            <a:ext cx="288462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RCTs with BMI at entry 30-34.9 Kg/m²</a:t>
            </a:r>
            <a:endParaRPr lang="it-IT" sz="10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79EA167-404A-C686-58AF-986378A4210D}"/>
              </a:ext>
            </a:extLst>
          </p:cNvPr>
          <p:cNvSpPr txBox="1"/>
          <p:nvPr/>
        </p:nvSpPr>
        <p:spPr>
          <a:xfrm>
            <a:off x="7999922" y="4369174"/>
            <a:ext cx="294500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RCTs with BMI at entry 35-39.9 Kg/m²</a:t>
            </a:r>
            <a:endParaRPr lang="it-IT" sz="10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75C5B99-A9E8-B555-D30B-9860DB419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30903"/>
            <a:ext cx="5649604" cy="178437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450D4A6-84A8-B61D-4921-000406D0B5FB}"/>
              </a:ext>
            </a:extLst>
          </p:cNvPr>
          <p:cNvSpPr txBox="1"/>
          <p:nvPr/>
        </p:nvSpPr>
        <p:spPr>
          <a:xfrm>
            <a:off x="1612711" y="5697630"/>
            <a:ext cx="278110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RCTs with BMI at entry &gt;39.9 Kg/m²</a:t>
            </a:r>
            <a:endParaRPr lang="it-IT" sz="10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2778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4FC47-8D40-5606-F40F-A2F377A2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C2BDF45-CBBF-908D-9F8F-E41FA32455E1}"/>
              </a:ext>
            </a:extLst>
          </p:cNvPr>
          <p:cNvSpPr txBox="1"/>
          <p:nvPr/>
        </p:nvSpPr>
        <p:spPr>
          <a:xfrm>
            <a:off x="0" y="0"/>
            <a:ext cx="727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Trattamento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Multimodale</a:t>
            </a:r>
            <a:r>
              <a:rPr lang="en-US" b="1" dirty="0">
                <a:solidFill>
                  <a:srgbClr val="002060"/>
                </a:solidFill>
              </a:rPr>
              <a:t> come </a:t>
            </a:r>
            <a:r>
              <a:rPr lang="en-US" b="1" dirty="0" err="1">
                <a:solidFill>
                  <a:srgbClr val="002060"/>
                </a:solidFill>
              </a:rPr>
              <a:t>Garanzia</a:t>
            </a:r>
            <a:r>
              <a:rPr lang="en-US" b="1" dirty="0">
                <a:solidFill>
                  <a:srgbClr val="002060"/>
                </a:solidFill>
              </a:rPr>
              <a:t> di </a:t>
            </a:r>
            <a:r>
              <a:rPr lang="en-US" b="1" dirty="0" err="1">
                <a:solidFill>
                  <a:srgbClr val="002060"/>
                </a:solidFill>
              </a:rPr>
              <a:t>Successo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D2B9805-B5E8-B070-C2FA-2F247D0EBA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725" t="19605" r="30102" b="18696"/>
          <a:stretch/>
        </p:blipFill>
        <p:spPr>
          <a:xfrm>
            <a:off x="11253877" y="1030913"/>
            <a:ext cx="938123" cy="77145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E690125-34D0-4316-B456-7F5266F0839C}"/>
              </a:ext>
            </a:extLst>
          </p:cNvPr>
          <p:cNvSpPr txBox="1"/>
          <p:nvPr/>
        </p:nvSpPr>
        <p:spPr>
          <a:xfrm>
            <a:off x="0" y="469062"/>
            <a:ext cx="118294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“Efficacy and Safety of Approved Surgical, Endoscopic, and Pharmacological Treatments for Obesity and Overweight: A Comprehensive Systematic Review and Network Meta-Analysis of Randomized Controlled Trials”</a:t>
            </a:r>
          </a:p>
          <a:p>
            <a:pPr algn="just"/>
            <a:r>
              <a:rPr lang="en-US" sz="1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 Luca M, Belluzzi A et al</a:t>
            </a:r>
            <a:endParaRPr lang="it-IT" sz="120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779BD2B-6746-0AEC-3C71-EC9677EF4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07" y="1215123"/>
            <a:ext cx="4014559" cy="201516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1105D29-D93E-562B-8A71-CFFC20114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90" y="4038822"/>
            <a:ext cx="3794140" cy="166828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2C01E26-6F26-8BB0-D774-432F83731835}"/>
              </a:ext>
            </a:extLst>
          </p:cNvPr>
          <p:cNvSpPr txBox="1"/>
          <p:nvPr/>
        </p:nvSpPr>
        <p:spPr>
          <a:xfrm>
            <a:off x="162356" y="3357553"/>
            <a:ext cx="48020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</a:rPr>
              <a:t>Network plot for TBWL% at </a:t>
            </a:r>
            <a:r>
              <a:rPr lang="en-US" sz="1200" b="1" dirty="0">
                <a:solidFill>
                  <a:srgbClr val="002060"/>
                </a:solidFill>
              </a:rPr>
              <a:t>53-104 weeks</a:t>
            </a:r>
            <a:r>
              <a:rPr lang="en-US" sz="1200" dirty="0">
                <a:solidFill>
                  <a:srgbClr val="002060"/>
                </a:solidFill>
              </a:rPr>
              <a:t>. RCTs enrolling diabetic patients </a:t>
            </a:r>
            <a:endParaRPr lang="it-IT" sz="1200" dirty="0">
              <a:solidFill>
                <a:srgbClr val="00206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FF50A27-986C-FDBC-1770-82EC40425B5B}"/>
              </a:ext>
            </a:extLst>
          </p:cNvPr>
          <p:cNvSpPr txBox="1"/>
          <p:nvPr/>
        </p:nvSpPr>
        <p:spPr>
          <a:xfrm>
            <a:off x="5249894" y="5126571"/>
            <a:ext cx="58080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</a:rPr>
              <a:t>Network plot for TBWL% at </a:t>
            </a:r>
            <a:r>
              <a:rPr lang="en-US" sz="1200" b="1" dirty="0">
                <a:solidFill>
                  <a:srgbClr val="002060"/>
                </a:solidFill>
              </a:rPr>
              <a:t>53-104 weeks</a:t>
            </a:r>
            <a:r>
              <a:rPr lang="en-US" sz="1200" dirty="0">
                <a:solidFill>
                  <a:srgbClr val="002060"/>
                </a:solidFill>
              </a:rPr>
              <a:t>. RCTs non-enrolling diabetic patients </a:t>
            </a:r>
            <a:endParaRPr lang="it-IT" sz="1200" dirty="0">
              <a:solidFill>
                <a:srgbClr val="002060"/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D06EF7F-A8F4-14D5-A2A9-61C483D349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t="2335" r="3100" b="2703"/>
          <a:stretch/>
        </p:blipFill>
        <p:spPr bwMode="auto">
          <a:xfrm>
            <a:off x="5249894" y="1752691"/>
            <a:ext cx="5861104" cy="27365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4977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9C078-577E-F224-E20D-A361AEDB2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06E84E2-8B5B-90F0-A70F-AD5F7EA97EDF}"/>
              </a:ext>
            </a:extLst>
          </p:cNvPr>
          <p:cNvSpPr txBox="1"/>
          <p:nvPr/>
        </p:nvSpPr>
        <p:spPr>
          <a:xfrm>
            <a:off x="0" y="0"/>
            <a:ext cx="727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Trattamento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Multimodale</a:t>
            </a:r>
            <a:r>
              <a:rPr lang="en-US" b="1" dirty="0">
                <a:solidFill>
                  <a:srgbClr val="002060"/>
                </a:solidFill>
              </a:rPr>
              <a:t> come </a:t>
            </a:r>
            <a:r>
              <a:rPr lang="en-US" b="1" dirty="0" err="1">
                <a:solidFill>
                  <a:srgbClr val="002060"/>
                </a:solidFill>
              </a:rPr>
              <a:t>Garanzia</a:t>
            </a:r>
            <a:r>
              <a:rPr lang="en-US" b="1" dirty="0">
                <a:solidFill>
                  <a:srgbClr val="002060"/>
                </a:solidFill>
              </a:rPr>
              <a:t> di </a:t>
            </a:r>
            <a:r>
              <a:rPr lang="en-US" b="1" dirty="0" err="1">
                <a:solidFill>
                  <a:srgbClr val="002060"/>
                </a:solidFill>
              </a:rPr>
              <a:t>Successo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E685C1F-79C6-C86B-07D4-9E107F5DD0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725" t="19605" r="30102" b="18696"/>
          <a:stretch/>
        </p:blipFill>
        <p:spPr>
          <a:xfrm>
            <a:off x="10848145" y="1942176"/>
            <a:ext cx="1224637" cy="100706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66B8566-86C1-5203-D6AA-26E0059B218C}"/>
              </a:ext>
            </a:extLst>
          </p:cNvPr>
          <p:cNvSpPr txBox="1"/>
          <p:nvPr/>
        </p:nvSpPr>
        <p:spPr>
          <a:xfrm>
            <a:off x="0" y="421811"/>
            <a:ext cx="12192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“Efficacy and Safety of Approved Surgical, Endoscopic, and Pharmacological Treatments for Obesity and Overweight: A Comprehensive Systematic Review and Network Meta-Analysis of Randomized Controlled Trials”</a:t>
            </a:r>
          </a:p>
          <a:p>
            <a:pPr algn="just"/>
            <a:r>
              <a:rPr lang="en-US" sz="1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 Luca M, Belluzzi A et al</a:t>
            </a:r>
            <a:endParaRPr lang="it-IT" sz="120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95062D3-2BB4-E3E0-585C-3560E5E09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85" y="1102634"/>
            <a:ext cx="3338165" cy="181211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7ACC10E-307C-A919-8C9E-8EBAA3A9D893}"/>
              </a:ext>
            </a:extLst>
          </p:cNvPr>
          <p:cNvSpPr txBox="1"/>
          <p:nvPr/>
        </p:nvSpPr>
        <p:spPr>
          <a:xfrm>
            <a:off x="135652" y="5541917"/>
            <a:ext cx="960511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Network meta-analysis for different anti-obesity strategies. Network plot for TBWL% at </a:t>
            </a:r>
            <a:r>
              <a:rPr lang="en-US" sz="1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157-520 weeks </a:t>
            </a:r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(RCTs with a mean BMI at entry &gt; 39.9 Kg/m</a:t>
            </a:r>
            <a:r>
              <a:rPr lang="en-US" sz="1200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it-IT" sz="1200" dirty="0">
                <a:solidFill>
                  <a:srgbClr val="002060"/>
                </a:solidFill>
              </a:rPr>
              <a:t> </a:t>
            </a:r>
            <a:endParaRPr lang="it-IT" sz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FF1055D-CD02-3DD1-BD56-AB3A288367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t="1168"/>
          <a:stretch/>
        </p:blipFill>
        <p:spPr bwMode="auto">
          <a:xfrm>
            <a:off x="6531534" y="907111"/>
            <a:ext cx="3998480" cy="20878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D553BE1-74DA-15DC-B011-BB7AA94089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4" t="7260" r="8365" b="12596"/>
          <a:stretch/>
        </p:blipFill>
        <p:spPr bwMode="auto">
          <a:xfrm>
            <a:off x="225839" y="3369941"/>
            <a:ext cx="4448630" cy="19696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FBE36D8-7E89-EFA4-ACB4-9A7C2379D6AD}"/>
              </a:ext>
            </a:extLst>
          </p:cNvPr>
          <p:cNvSpPr txBox="1"/>
          <p:nvPr/>
        </p:nvSpPr>
        <p:spPr>
          <a:xfrm>
            <a:off x="135651" y="2994979"/>
            <a:ext cx="993237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Network meta-analysis for different anti-obesity strategies. Network plot for TBWL% </a:t>
            </a:r>
            <a:r>
              <a:rPr lang="en-US" sz="1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105-156 weeks </a:t>
            </a:r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(RCTs with a mean BMI at entry &gt; 39.9 Kg/m</a:t>
            </a:r>
            <a:r>
              <a:rPr lang="en-US" sz="1200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it-IT" sz="1200" dirty="0">
                <a:solidFill>
                  <a:srgbClr val="002060"/>
                </a:solidFill>
              </a:rPr>
              <a:t> </a:t>
            </a:r>
            <a:endParaRPr lang="it-IT" sz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FD7B943-473E-8EA6-19E3-9A58855772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" r="2405"/>
          <a:stretch/>
        </p:blipFill>
        <p:spPr bwMode="auto">
          <a:xfrm>
            <a:off x="6348869" y="3518142"/>
            <a:ext cx="5310301" cy="19696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Freccia destra 10">
            <a:extLst>
              <a:ext uri="{FF2B5EF4-FFF2-40B4-BE49-F238E27FC236}">
                <a16:creationId xmlns:a16="http://schemas.microsoft.com/office/drawing/2014/main" id="{7923B38A-40B1-DB1B-5BBB-43D703B6A894}"/>
              </a:ext>
            </a:extLst>
          </p:cNvPr>
          <p:cNvSpPr/>
          <p:nvPr/>
        </p:nvSpPr>
        <p:spPr>
          <a:xfrm>
            <a:off x="5141411" y="1561938"/>
            <a:ext cx="701723" cy="313583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it-IT" sz="1050"/>
          </a:p>
        </p:txBody>
      </p:sp>
      <p:sp>
        <p:nvSpPr>
          <p:cNvPr id="15" name="Freccia destra 10">
            <a:extLst>
              <a:ext uri="{FF2B5EF4-FFF2-40B4-BE49-F238E27FC236}">
                <a16:creationId xmlns:a16="http://schemas.microsoft.com/office/drawing/2014/main" id="{46E907E5-67AE-742D-78F2-AE5383BD511C}"/>
              </a:ext>
            </a:extLst>
          </p:cNvPr>
          <p:cNvSpPr/>
          <p:nvPr/>
        </p:nvSpPr>
        <p:spPr>
          <a:xfrm>
            <a:off x="5160808" y="4013735"/>
            <a:ext cx="682325" cy="377701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it-IT" sz="1050"/>
          </a:p>
        </p:txBody>
      </p:sp>
    </p:spTree>
    <p:extLst>
      <p:ext uri="{BB962C8B-B14F-4D97-AF65-F5344CB8AC3E}">
        <p14:creationId xmlns:p14="http://schemas.microsoft.com/office/powerpoint/2010/main" val="306741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1458D-3BCC-DE30-BB33-0C3882EDD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6496A83-8D47-BA3C-E1CB-68A80771B4DC}"/>
              </a:ext>
            </a:extLst>
          </p:cNvPr>
          <p:cNvSpPr txBox="1"/>
          <p:nvPr/>
        </p:nvSpPr>
        <p:spPr>
          <a:xfrm>
            <a:off x="0" y="0"/>
            <a:ext cx="727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Trattamento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Multimodale</a:t>
            </a:r>
            <a:r>
              <a:rPr lang="en-US" b="1" dirty="0">
                <a:solidFill>
                  <a:srgbClr val="002060"/>
                </a:solidFill>
              </a:rPr>
              <a:t> come </a:t>
            </a:r>
            <a:r>
              <a:rPr lang="en-US" b="1" dirty="0" err="1">
                <a:solidFill>
                  <a:srgbClr val="002060"/>
                </a:solidFill>
              </a:rPr>
              <a:t>Garanzia</a:t>
            </a:r>
            <a:r>
              <a:rPr lang="en-US" b="1" dirty="0">
                <a:solidFill>
                  <a:srgbClr val="002060"/>
                </a:solidFill>
              </a:rPr>
              <a:t> di </a:t>
            </a:r>
            <a:r>
              <a:rPr lang="en-US" b="1" dirty="0" err="1">
                <a:solidFill>
                  <a:srgbClr val="002060"/>
                </a:solidFill>
              </a:rPr>
              <a:t>Successo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2BF56E6-64AB-B4A0-7047-38A7C6EFBF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725" t="19605" r="30102" b="18696"/>
          <a:stretch/>
        </p:blipFill>
        <p:spPr>
          <a:xfrm>
            <a:off x="11253877" y="36085"/>
            <a:ext cx="938123" cy="77145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E70DA10-E88D-9512-B069-A270D5985133}"/>
              </a:ext>
            </a:extLst>
          </p:cNvPr>
          <p:cNvSpPr txBox="1"/>
          <p:nvPr/>
        </p:nvSpPr>
        <p:spPr>
          <a:xfrm>
            <a:off x="0" y="421811"/>
            <a:ext cx="1111717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“Efficacy and Safety of Approved Surgical, Endoscopic, and Pharmacological Treatments for Obesity and Overweight: A Comprehensive Systematic Review and Network Meta-Analysis of Randomized Controlled Trials”</a:t>
            </a:r>
          </a:p>
          <a:p>
            <a:pPr algn="just"/>
            <a:r>
              <a:rPr lang="en-US" sz="1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 Luca M, Belluzzi A et al</a:t>
            </a:r>
            <a:endParaRPr lang="it-IT" sz="120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573E118-0498-30D7-BCC5-85CB47B81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615" y="1111044"/>
            <a:ext cx="3052965" cy="165729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6D6E004-C48F-57C3-85F9-9B73F8132218}"/>
              </a:ext>
            </a:extLst>
          </p:cNvPr>
          <p:cNvSpPr txBox="1"/>
          <p:nvPr/>
        </p:nvSpPr>
        <p:spPr>
          <a:xfrm flipH="1">
            <a:off x="0" y="5629123"/>
            <a:ext cx="9904395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Network meta-analysis for different anti-obesity strategies. Network plot for TBWL% at 157-520 weeks (RCTs with a mean BMI at entry &gt; 39.9 Kg/m</a:t>
            </a:r>
            <a:r>
              <a:rPr lang="en-US" sz="12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it-IT" sz="1200" b="1" dirty="0">
                <a:solidFill>
                  <a:srgbClr val="002060"/>
                </a:solidFill>
              </a:rPr>
              <a:t> </a:t>
            </a:r>
            <a:endParaRPr lang="it-IT" sz="1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98E604A-DA4D-550B-08E2-451E232516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t="1168"/>
          <a:stretch/>
        </p:blipFill>
        <p:spPr bwMode="auto">
          <a:xfrm>
            <a:off x="7692190" y="929642"/>
            <a:ext cx="4373976" cy="22839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2DC2A56-9E94-BBD7-AE6B-D902B364CF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4" t="7260" r="8365" b="12596"/>
          <a:stretch/>
        </p:blipFill>
        <p:spPr bwMode="auto">
          <a:xfrm>
            <a:off x="778552" y="3534607"/>
            <a:ext cx="4318443" cy="19119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526400F-53D8-0D1D-426D-8E556907CAB1}"/>
              </a:ext>
            </a:extLst>
          </p:cNvPr>
          <p:cNvSpPr txBox="1"/>
          <p:nvPr/>
        </p:nvSpPr>
        <p:spPr>
          <a:xfrm>
            <a:off x="-1" y="3031335"/>
            <a:ext cx="973114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Network meta-analysis for different anti-obesity strategies. Network plot for TBWL% at 105-156 weeks (RCTs with a mean BMI at entry &gt; 39.9 Kg/m</a:t>
            </a:r>
            <a:r>
              <a:rPr lang="en-US" sz="12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sz="1200" b="1" dirty="0">
                <a:solidFill>
                  <a:srgbClr val="002060"/>
                </a:solidFill>
              </a:rPr>
              <a:t> </a:t>
            </a:r>
            <a:endParaRPr lang="it-IT" sz="1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974BFF0-DB7C-58B3-4ECA-B37EDBC21D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" r="2405"/>
          <a:stretch/>
        </p:blipFill>
        <p:spPr bwMode="auto">
          <a:xfrm>
            <a:off x="6686245" y="3469539"/>
            <a:ext cx="5505755" cy="2042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Freccia destra 10">
            <a:extLst>
              <a:ext uri="{FF2B5EF4-FFF2-40B4-BE49-F238E27FC236}">
                <a16:creationId xmlns:a16="http://schemas.microsoft.com/office/drawing/2014/main" id="{5868A287-2AA2-2247-1D39-53DFC5FB2A05}"/>
              </a:ext>
            </a:extLst>
          </p:cNvPr>
          <p:cNvSpPr/>
          <p:nvPr/>
        </p:nvSpPr>
        <p:spPr>
          <a:xfrm>
            <a:off x="5999331" y="1671389"/>
            <a:ext cx="701723" cy="313583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it-IT" sz="1050"/>
          </a:p>
        </p:txBody>
      </p:sp>
      <p:sp>
        <p:nvSpPr>
          <p:cNvPr id="12" name="Freccia destra 11">
            <a:extLst>
              <a:ext uri="{FF2B5EF4-FFF2-40B4-BE49-F238E27FC236}">
                <a16:creationId xmlns:a16="http://schemas.microsoft.com/office/drawing/2014/main" id="{CB9A8771-7CDE-DF6F-0CEE-B205B4D102D3}"/>
              </a:ext>
            </a:extLst>
          </p:cNvPr>
          <p:cNvSpPr/>
          <p:nvPr/>
        </p:nvSpPr>
        <p:spPr>
          <a:xfrm>
            <a:off x="5999330" y="4389120"/>
            <a:ext cx="701723" cy="355180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endParaRPr lang="it-IT" sz="1050"/>
          </a:p>
        </p:txBody>
      </p:sp>
    </p:spTree>
    <p:extLst>
      <p:ext uri="{BB962C8B-B14F-4D97-AF65-F5344CB8AC3E}">
        <p14:creationId xmlns:p14="http://schemas.microsoft.com/office/powerpoint/2010/main" val="3407031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B6A97-F6B1-F355-33ED-3B1DBB858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0AFFD76-58B4-00D4-E126-44C321EC27B8}"/>
              </a:ext>
            </a:extLst>
          </p:cNvPr>
          <p:cNvSpPr txBox="1"/>
          <p:nvPr/>
        </p:nvSpPr>
        <p:spPr>
          <a:xfrm>
            <a:off x="26797" y="-25887"/>
            <a:ext cx="727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Trattamento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Multimodale</a:t>
            </a:r>
            <a:r>
              <a:rPr lang="en-US" b="1" dirty="0">
                <a:solidFill>
                  <a:srgbClr val="002060"/>
                </a:solidFill>
              </a:rPr>
              <a:t> come </a:t>
            </a:r>
            <a:r>
              <a:rPr lang="en-US" b="1" dirty="0" err="1">
                <a:solidFill>
                  <a:srgbClr val="002060"/>
                </a:solidFill>
              </a:rPr>
              <a:t>Garanzia</a:t>
            </a:r>
            <a:r>
              <a:rPr lang="en-US" b="1" dirty="0">
                <a:solidFill>
                  <a:srgbClr val="002060"/>
                </a:solidFill>
              </a:rPr>
              <a:t> di </a:t>
            </a:r>
            <a:r>
              <a:rPr lang="en-US" b="1" dirty="0" err="1">
                <a:solidFill>
                  <a:srgbClr val="002060"/>
                </a:solidFill>
              </a:rPr>
              <a:t>Successo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B7B0618-5C66-65EF-4667-08BF35C21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894" y="76943"/>
            <a:ext cx="5060197" cy="156745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42AD6E3-52F8-5945-3045-6B0C2C115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854" y="0"/>
            <a:ext cx="956172" cy="81845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4B3ADF2-66BD-FDD9-A57A-381BC3FF6E76}"/>
              </a:ext>
            </a:extLst>
          </p:cNvPr>
          <p:cNvSpPr txBox="1"/>
          <p:nvPr/>
        </p:nvSpPr>
        <p:spPr>
          <a:xfrm>
            <a:off x="9591097" y="922943"/>
            <a:ext cx="689740" cy="307777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0090"/>
                </a:solidFill>
              </a:rPr>
              <a:t>2025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A03AA68-B61C-B8A6-238F-E18B2BBFE8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6701" b="-7329"/>
          <a:stretch/>
        </p:blipFill>
        <p:spPr>
          <a:xfrm>
            <a:off x="4178246" y="1755170"/>
            <a:ext cx="4092515" cy="71929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EE3EA1D-6B6B-4D6D-194F-73765871C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26513"/>
            <a:ext cx="4363187" cy="55898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F0762DC-5C1B-AF1C-F9EE-788D83E401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110" y="4481442"/>
            <a:ext cx="3209355" cy="53372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30E7F37-14A9-D31F-E226-17F5A66869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419" y="3265874"/>
            <a:ext cx="3131934" cy="52541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2ABADD0-C25B-7C98-1BE6-70EF0716AE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1139" y="4846389"/>
            <a:ext cx="3924781" cy="80728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DA6CB9A-CDD8-C716-4CBC-9C87B11EB7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2258" y="2240602"/>
            <a:ext cx="3989742" cy="62873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5E4AE0E-126A-1017-931F-8DA20CD4FFC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2774" r="3772"/>
          <a:stretch/>
        </p:blipFill>
        <p:spPr>
          <a:xfrm>
            <a:off x="8652807" y="3579669"/>
            <a:ext cx="3510013" cy="47233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CBB784F-ECEB-D412-84B7-E9F6CBA1E5EE}"/>
              </a:ext>
            </a:extLst>
          </p:cNvPr>
          <p:cNvSpPr txBox="1"/>
          <p:nvPr/>
        </p:nvSpPr>
        <p:spPr>
          <a:xfrm>
            <a:off x="4246749" y="2838076"/>
            <a:ext cx="4219171" cy="1857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IFSO urges governments,</a:t>
            </a:r>
            <a:r>
              <a:rPr lang="it-IT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healthcare systems, and global health organizations</a:t>
            </a:r>
            <a:r>
              <a:rPr lang="it-IT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recognize </a:t>
            </a:r>
            <a:r>
              <a:rPr lang="en-US" b="1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obesity as a public health priority</a:t>
            </a:r>
            <a:r>
              <a:rPr lang="it-IT" b="1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to </a:t>
            </a:r>
            <a:r>
              <a:rPr lang="en-US" b="1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adopt multimodal, patient-centered care strategies</a:t>
            </a:r>
            <a:r>
              <a:rPr lang="it-IT" b="1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address the entire continuum of obesity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B9DC285-06D2-C6E1-9D6E-391C989FDB29}"/>
              </a:ext>
            </a:extLst>
          </p:cNvPr>
          <p:cNvSpPr txBox="1"/>
          <p:nvPr/>
        </p:nvSpPr>
        <p:spPr>
          <a:xfrm>
            <a:off x="0" y="5756504"/>
            <a:ext cx="12192000" cy="249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Aft>
                <a:spcPts val="800"/>
              </a:spcAft>
            </a:pPr>
            <a:r>
              <a:rPr lang="it-IT" sz="10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Luca, M., Belluzzi, A., Navarra, G. </a:t>
            </a:r>
            <a:r>
              <a:rPr lang="it-IT" sz="1000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al.</a:t>
            </a:r>
            <a:r>
              <a:rPr lang="it-IT" sz="10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0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Venice Declaration: Obesity as a Disease—A Call to Action for Diagnosis, Multimodal Treatment, and Policy Change. </a:t>
            </a:r>
            <a:r>
              <a:rPr lang="it-IT" sz="1000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OBES SURG</a:t>
            </a:r>
            <a:r>
              <a:rPr lang="it-IT" sz="10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(2025).</a:t>
            </a:r>
          </a:p>
        </p:txBody>
      </p:sp>
    </p:spTree>
    <p:extLst>
      <p:ext uri="{BB962C8B-B14F-4D97-AF65-F5344CB8AC3E}">
        <p14:creationId xmlns:p14="http://schemas.microsoft.com/office/powerpoint/2010/main" val="3992864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07F40-DE7D-7089-0ED0-2775716B8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D6B6E6E-EECA-F46C-F8C0-0B88823E2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6" y="551713"/>
            <a:ext cx="5200650" cy="137795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07618DB-15FD-22B0-BAB1-141554A36208}"/>
              </a:ext>
            </a:extLst>
          </p:cNvPr>
          <p:cNvSpPr txBox="1"/>
          <p:nvPr/>
        </p:nvSpPr>
        <p:spPr>
          <a:xfrm>
            <a:off x="0" y="0"/>
            <a:ext cx="727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Trattamento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Multimodale</a:t>
            </a:r>
            <a:r>
              <a:rPr lang="en-US" b="1" dirty="0">
                <a:solidFill>
                  <a:srgbClr val="002060"/>
                </a:solidFill>
              </a:rPr>
              <a:t> come </a:t>
            </a:r>
            <a:r>
              <a:rPr lang="en-US" b="1" dirty="0" err="1">
                <a:solidFill>
                  <a:srgbClr val="002060"/>
                </a:solidFill>
              </a:rPr>
              <a:t>Garanzia</a:t>
            </a:r>
            <a:r>
              <a:rPr lang="en-US" b="1" dirty="0">
                <a:solidFill>
                  <a:srgbClr val="002060"/>
                </a:solidFill>
              </a:rPr>
              <a:t> di </a:t>
            </a:r>
            <a:r>
              <a:rPr lang="en-US" b="1" dirty="0" err="1">
                <a:solidFill>
                  <a:srgbClr val="002060"/>
                </a:solidFill>
              </a:rPr>
              <a:t>Successo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B459D84-C4BD-B9F7-F9EF-478A86D5C2AA}"/>
              </a:ext>
            </a:extLst>
          </p:cNvPr>
          <p:cNvSpPr txBox="1"/>
          <p:nvPr/>
        </p:nvSpPr>
        <p:spPr>
          <a:xfrm>
            <a:off x="4718581" y="1124416"/>
            <a:ext cx="689740" cy="307777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0090"/>
                </a:solidFill>
              </a:rPr>
              <a:t>2025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7E898BC-A976-D682-4BB5-BDFE385A7E8A}"/>
              </a:ext>
            </a:extLst>
          </p:cNvPr>
          <p:cNvSpPr txBox="1"/>
          <p:nvPr/>
        </p:nvSpPr>
        <p:spPr>
          <a:xfrm>
            <a:off x="5956961" y="523220"/>
            <a:ext cx="506755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Choices are being framed as ‘either or’ or one-size-fits-all, but combination therapies are common in medicine, </a:t>
            </a:r>
          </a:p>
          <a:p>
            <a:pPr algn="ctr"/>
            <a:r>
              <a:rPr lang="en-US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WHY NOT consider them here?”</a:t>
            </a:r>
            <a:endPara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790A02E-4F8B-3F57-6E78-E231D53F4611}"/>
              </a:ext>
            </a:extLst>
          </p:cNvPr>
          <p:cNvSpPr txBox="1"/>
          <p:nvPr/>
        </p:nvSpPr>
        <p:spPr>
          <a:xfrm>
            <a:off x="0" y="2258818"/>
            <a:ext cx="501324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“How can we systematically approach this so we can individualize treatment?”</a:t>
            </a:r>
          </a:p>
          <a:p>
            <a:pPr algn="just"/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“If this is an opportunity to bring more people in so they can learn about the benefits of bariatric surgery and not be afraid of it, that can increase those numbers”. </a:t>
            </a:r>
          </a:p>
          <a:p>
            <a:endParaRPr lang="en-US" dirty="0"/>
          </a:p>
          <a:p>
            <a:pPr algn="ctr"/>
            <a:r>
              <a:rPr lang="en-US" sz="2400" b="1" i="1" dirty="0"/>
              <a:t>“There’s enough room for all of us.”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D3FBC03-3B22-FDE3-19D3-C083329AC537}"/>
              </a:ext>
            </a:extLst>
          </p:cNvPr>
          <p:cNvSpPr txBox="1"/>
          <p:nvPr/>
        </p:nvSpPr>
        <p:spPr>
          <a:xfrm>
            <a:off x="0" y="5765533"/>
            <a:ext cx="1129043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Schweitzer K. What Does the Rise of GLP-1 Drugs Mean for Bariatric Surgery? JAMA. 2025 Mar 4;333(9):743-745. </a:t>
            </a:r>
          </a:p>
          <a:p>
            <a:r>
              <a:rPr lang="it-IT" sz="800" kern="150" dirty="0" err="1">
                <a:solidFill>
                  <a:srgbClr val="002060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Blüher</a:t>
            </a:r>
            <a:r>
              <a:rPr lang="it-IT" sz="800" kern="150" dirty="0">
                <a:solidFill>
                  <a:srgbClr val="002060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 M, Aras M, Aronne LJ, </a:t>
            </a:r>
            <a:r>
              <a:rPr lang="it-IT" sz="800" kern="150" dirty="0" err="1">
                <a:solidFill>
                  <a:srgbClr val="002060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Batterham</a:t>
            </a:r>
            <a:r>
              <a:rPr lang="it-IT" sz="800" kern="150" dirty="0">
                <a:solidFill>
                  <a:srgbClr val="002060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 RL, Giorgino F, </a:t>
            </a:r>
            <a:r>
              <a:rPr lang="it-IT" sz="800" kern="150" dirty="0" err="1">
                <a:solidFill>
                  <a:srgbClr val="002060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Ji</a:t>
            </a:r>
            <a:r>
              <a:rPr lang="it-IT" sz="800" kern="150" dirty="0">
                <a:solidFill>
                  <a:srgbClr val="002060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 L, </a:t>
            </a:r>
            <a:r>
              <a:rPr lang="it-IT" sz="800" kern="150" dirty="0" err="1">
                <a:solidFill>
                  <a:srgbClr val="002060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Pietiläinen</a:t>
            </a:r>
            <a:r>
              <a:rPr lang="it-IT" sz="800" kern="150" dirty="0">
                <a:solidFill>
                  <a:srgbClr val="002060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 KH, </a:t>
            </a:r>
            <a:r>
              <a:rPr lang="it-IT" sz="800" kern="150" dirty="0" err="1">
                <a:solidFill>
                  <a:srgbClr val="002060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Schnell</a:t>
            </a:r>
            <a:r>
              <a:rPr lang="it-IT" sz="800" kern="150" dirty="0">
                <a:solidFill>
                  <a:srgbClr val="002060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 O, </a:t>
            </a:r>
            <a:r>
              <a:rPr lang="it-IT" sz="800" kern="150" dirty="0" err="1">
                <a:solidFill>
                  <a:srgbClr val="002060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Tonchevska</a:t>
            </a:r>
            <a:r>
              <a:rPr lang="it-IT" sz="800" kern="150" dirty="0">
                <a:solidFill>
                  <a:srgbClr val="002060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 E, </a:t>
            </a:r>
            <a:r>
              <a:rPr lang="it-IT" sz="800" kern="150" dirty="0" err="1">
                <a:solidFill>
                  <a:srgbClr val="002060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Wilding</a:t>
            </a:r>
            <a:r>
              <a:rPr lang="it-IT" sz="800" kern="150" dirty="0">
                <a:solidFill>
                  <a:srgbClr val="002060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 JPH. New insights </a:t>
            </a:r>
            <a:r>
              <a:rPr lang="it-IT" sz="800" kern="150" dirty="0" err="1">
                <a:solidFill>
                  <a:srgbClr val="002060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into</a:t>
            </a:r>
            <a:r>
              <a:rPr lang="it-IT" sz="800" kern="150" dirty="0">
                <a:solidFill>
                  <a:srgbClr val="002060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 the treatment of </a:t>
            </a:r>
            <a:r>
              <a:rPr lang="it-IT" sz="800" kern="150" dirty="0" err="1">
                <a:solidFill>
                  <a:srgbClr val="002060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obesity</a:t>
            </a:r>
            <a:r>
              <a:rPr lang="it-IT" sz="800" kern="150" dirty="0">
                <a:solidFill>
                  <a:srgbClr val="002060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. </a:t>
            </a:r>
            <a:r>
              <a:rPr lang="it-IT" sz="800" kern="150" dirty="0" err="1">
                <a:solidFill>
                  <a:srgbClr val="002060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Diabetes</a:t>
            </a:r>
            <a:r>
              <a:rPr lang="it-IT" sz="800" kern="150" dirty="0">
                <a:solidFill>
                  <a:srgbClr val="002060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 </a:t>
            </a:r>
            <a:r>
              <a:rPr lang="it-IT" sz="800" kern="150" dirty="0" err="1">
                <a:solidFill>
                  <a:srgbClr val="002060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Obes</a:t>
            </a:r>
            <a:r>
              <a:rPr lang="it-IT" sz="800" kern="150" dirty="0">
                <a:solidFill>
                  <a:srgbClr val="002060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 </a:t>
            </a:r>
            <a:r>
              <a:rPr lang="it-IT" sz="800" kern="150" dirty="0" err="1">
                <a:solidFill>
                  <a:srgbClr val="002060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Metab</a:t>
            </a:r>
            <a:r>
              <a:rPr lang="it-IT" sz="800" kern="150" dirty="0">
                <a:solidFill>
                  <a:srgbClr val="002060"/>
                </a:solidFill>
                <a:latin typeface="Calibri" panose="020F0502020204030204" pitchFamily="34" charset="0"/>
                <a:ea typeface="NSimSun" panose="02010609030101010101" pitchFamily="49" charset="-122"/>
                <a:cs typeface="Calibri" panose="020F0502020204030204" pitchFamily="34" charset="0"/>
              </a:rPr>
              <a:t>. 2023 Aug;25(8):2058-2072.</a:t>
            </a:r>
          </a:p>
          <a:p>
            <a:endParaRPr lang="it-IT" sz="11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E404A74-1212-6F27-7B3C-2C86A9695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451" y="3820736"/>
            <a:ext cx="4853695" cy="188948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03DAB3B-A093-D633-107A-9506CD425AD5}"/>
              </a:ext>
            </a:extLst>
          </p:cNvPr>
          <p:cNvSpPr txBox="1"/>
          <p:nvPr/>
        </p:nvSpPr>
        <p:spPr>
          <a:xfrm>
            <a:off x="6317344" y="0"/>
            <a:ext cx="3304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Take home </a:t>
            </a:r>
            <a:r>
              <a:rPr lang="it-IT" sz="2800" b="1" dirty="0" err="1">
                <a:solidFill>
                  <a:srgbClr val="002060"/>
                </a:solidFill>
              </a:rPr>
              <a:t>messages</a:t>
            </a:r>
            <a:endParaRPr lang="it-IT" sz="2800" b="1" dirty="0">
              <a:solidFill>
                <a:srgbClr val="002060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762F9769-747E-1830-0647-DF15B8EBB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7270" y="1415772"/>
            <a:ext cx="3652692" cy="284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29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2494" y="-704088"/>
            <a:ext cx="4526280" cy="3227514"/>
          </a:xfrm>
        </p:spPr>
        <p:txBody>
          <a:bodyPr/>
          <a:lstStyle/>
          <a:p>
            <a:r>
              <a:rPr lang="it-IT" dirty="0"/>
              <a:t>Grazie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7B89583-BE90-E556-CA0A-448F74CEB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9782" y="2832211"/>
            <a:ext cx="4317983" cy="402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9B132-ABA6-F184-5C31-DA07042A1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C6CBD2D-A645-479D-7141-C01E609FC541}"/>
              </a:ext>
            </a:extLst>
          </p:cNvPr>
          <p:cNvSpPr txBox="1"/>
          <p:nvPr/>
        </p:nvSpPr>
        <p:spPr>
          <a:xfrm>
            <a:off x="0" y="0"/>
            <a:ext cx="727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Trattamento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Multimodale</a:t>
            </a:r>
            <a:r>
              <a:rPr lang="en-US" b="1" dirty="0">
                <a:solidFill>
                  <a:srgbClr val="002060"/>
                </a:solidFill>
              </a:rPr>
              <a:t> come </a:t>
            </a:r>
            <a:r>
              <a:rPr lang="en-US" b="1" dirty="0" err="1">
                <a:solidFill>
                  <a:srgbClr val="002060"/>
                </a:solidFill>
              </a:rPr>
              <a:t>Garanzia</a:t>
            </a:r>
            <a:r>
              <a:rPr lang="en-US" b="1" dirty="0">
                <a:solidFill>
                  <a:srgbClr val="002060"/>
                </a:solidFill>
              </a:rPr>
              <a:t> di </a:t>
            </a:r>
            <a:r>
              <a:rPr lang="en-US" b="1" dirty="0" err="1">
                <a:solidFill>
                  <a:srgbClr val="002060"/>
                </a:solidFill>
              </a:rPr>
              <a:t>Successo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182FF47-F360-7B44-1C4F-3D3135749793}"/>
              </a:ext>
            </a:extLst>
          </p:cNvPr>
          <p:cNvSpPr txBox="1"/>
          <p:nvPr/>
        </p:nvSpPr>
        <p:spPr>
          <a:xfrm>
            <a:off x="779646" y="485357"/>
            <a:ext cx="11133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Whole-of-population policy interventions to address obesity, supported by targeted strategies across the life course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22B814F-D9B7-D01B-FE35-6488535853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341" b="9504"/>
          <a:stretch/>
        </p:blipFill>
        <p:spPr>
          <a:xfrm>
            <a:off x="2945595" y="970714"/>
            <a:ext cx="6670043" cy="4828217"/>
          </a:xfrm>
          <a:prstGeom prst="rect">
            <a:avLst/>
          </a:prstGeom>
        </p:spPr>
      </p:pic>
      <p:sp>
        <p:nvSpPr>
          <p:cNvPr id="8" name="Segnaposto testo 3">
            <a:extLst>
              <a:ext uri="{FF2B5EF4-FFF2-40B4-BE49-F238E27FC236}">
                <a16:creationId xmlns:a16="http://schemas.microsoft.com/office/drawing/2014/main" id="{2A226F11-2731-32CE-84CE-C67C22A4CDDF}"/>
              </a:ext>
            </a:extLst>
          </p:cNvPr>
          <p:cNvSpPr txBox="1">
            <a:spLocks/>
          </p:cNvSpPr>
          <p:nvPr/>
        </p:nvSpPr>
        <p:spPr>
          <a:xfrm>
            <a:off x="31615" y="5878182"/>
            <a:ext cx="12128770" cy="250257"/>
          </a:xfrm>
          <a:prstGeom prst="rect">
            <a:avLst/>
          </a:prstGeom>
        </p:spPr>
        <p:txBody>
          <a:bodyPr anchor="b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100" dirty="0">
                <a:solidFill>
                  <a:srgbClr val="002060"/>
                </a:solidFill>
              </a:rPr>
              <a:t>Godfrey KM, </a:t>
            </a:r>
            <a:r>
              <a:rPr lang="it-IT" sz="1100" dirty="0" err="1">
                <a:solidFill>
                  <a:srgbClr val="002060"/>
                </a:solidFill>
              </a:rPr>
              <a:t>Gluckman</a:t>
            </a:r>
            <a:r>
              <a:rPr lang="it-IT" sz="1100" dirty="0">
                <a:solidFill>
                  <a:srgbClr val="002060"/>
                </a:solidFill>
              </a:rPr>
              <a:t> PD, Hanson MA. </a:t>
            </a:r>
            <a:r>
              <a:rPr lang="it-IT" sz="1100" dirty="0" err="1">
                <a:solidFill>
                  <a:srgbClr val="002060"/>
                </a:solidFill>
              </a:rPr>
              <a:t>Developmental</a:t>
            </a:r>
            <a:r>
              <a:rPr lang="it-IT" sz="1100" dirty="0">
                <a:solidFill>
                  <a:srgbClr val="002060"/>
                </a:solidFill>
              </a:rPr>
              <a:t> </a:t>
            </a:r>
            <a:r>
              <a:rPr lang="it-IT" sz="1100" dirty="0" err="1">
                <a:solidFill>
                  <a:srgbClr val="002060"/>
                </a:solidFill>
              </a:rPr>
              <a:t>origins</a:t>
            </a:r>
            <a:r>
              <a:rPr lang="it-IT" sz="1100" dirty="0">
                <a:solidFill>
                  <a:srgbClr val="002060"/>
                </a:solidFill>
              </a:rPr>
              <a:t> of </a:t>
            </a:r>
            <a:r>
              <a:rPr lang="it-IT" sz="1100" dirty="0" err="1">
                <a:solidFill>
                  <a:srgbClr val="002060"/>
                </a:solidFill>
              </a:rPr>
              <a:t>metabolic</a:t>
            </a:r>
            <a:r>
              <a:rPr lang="it-IT" sz="1100" dirty="0">
                <a:solidFill>
                  <a:srgbClr val="002060"/>
                </a:solidFill>
              </a:rPr>
              <a:t> </a:t>
            </a:r>
            <a:r>
              <a:rPr lang="it-IT" sz="1100" dirty="0" err="1">
                <a:solidFill>
                  <a:srgbClr val="002060"/>
                </a:solidFill>
              </a:rPr>
              <a:t>disease</a:t>
            </a:r>
            <a:r>
              <a:rPr lang="it-IT" sz="1100" dirty="0">
                <a:solidFill>
                  <a:srgbClr val="002060"/>
                </a:solidFill>
              </a:rPr>
              <a:t>: life </a:t>
            </a:r>
            <a:r>
              <a:rPr lang="it-IT" sz="1100" dirty="0" err="1">
                <a:solidFill>
                  <a:srgbClr val="002060"/>
                </a:solidFill>
              </a:rPr>
              <a:t>course</a:t>
            </a:r>
            <a:r>
              <a:rPr lang="it-IT" sz="1100" dirty="0">
                <a:solidFill>
                  <a:srgbClr val="002060"/>
                </a:solidFill>
              </a:rPr>
              <a:t> and </a:t>
            </a:r>
            <a:r>
              <a:rPr lang="it-IT" sz="1100" dirty="0" err="1">
                <a:solidFill>
                  <a:srgbClr val="002060"/>
                </a:solidFill>
              </a:rPr>
              <a:t>intergenerational</a:t>
            </a:r>
            <a:r>
              <a:rPr lang="it-IT" sz="1100" dirty="0">
                <a:solidFill>
                  <a:srgbClr val="002060"/>
                </a:solidFill>
              </a:rPr>
              <a:t> </a:t>
            </a:r>
            <a:r>
              <a:rPr lang="it-IT" sz="1100" dirty="0" err="1">
                <a:solidFill>
                  <a:srgbClr val="002060"/>
                </a:solidFill>
              </a:rPr>
              <a:t>perspectives</a:t>
            </a:r>
            <a:r>
              <a:rPr lang="it-IT" sz="1100" dirty="0">
                <a:solidFill>
                  <a:srgbClr val="002060"/>
                </a:solidFill>
              </a:rPr>
              <a:t>. Trends </a:t>
            </a:r>
            <a:r>
              <a:rPr lang="it-IT" sz="1100" dirty="0" err="1">
                <a:solidFill>
                  <a:srgbClr val="002060"/>
                </a:solidFill>
              </a:rPr>
              <a:t>Endocrinol</a:t>
            </a:r>
            <a:r>
              <a:rPr lang="it-IT" sz="1100" dirty="0">
                <a:solidFill>
                  <a:srgbClr val="002060"/>
                </a:solidFill>
              </a:rPr>
              <a:t> </a:t>
            </a:r>
            <a:r>
              <a:rPr lang="it-IT" sz="1100" dirty="0" err="1">
                <a:solidFill>
                  <a:srgbClr val="002060"/>
                </a:solidFill>
              </a:rPr>
              <a:t>Metab</a:t>
            </a:r>
            <a:r>
              <a:rPr lang="it-IT" sz="1100" dirty="0">
                <a:solidFill>
                  <a:srgbClr val="002060"/>
                </a:solidFill>
              </a:rPr>
              <a:t>. 2010;21(4):199–205. </a:t>
            </a:r>
          </a:p>
        </p:txBody>
      </p:sp>
    </p:spTree>
    <p:extLst>
      <p:ext uri="{BB962C8B-B14F-4D97-AF65-F5344CB8AC3E}">
        <p14:creationId xmlns:p14="http://schemas.microsoft.com/office/powerpoint/2010/main" val="3402119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9E4A2-11D2-3F2E-41D1-43F8272F1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422E6DE-560E-53D4-F78F-F378E2ECF6A4}"/>
              </a:ext>
            </a:extLst>
          </p:cNvPr>
          <p:cNvSpPr txBox="1"/>
          <p:nvPr/>
        </p:nvSpPr>
        <p:spPr>
          <a:xfrm>
            <a:off x="0" y="0"/>
            <a:ext cx="727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Trattamento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Multimodale</a:t>
            </a:r>
            <a:r>
              <a:rPr lang="en-US" b="1" dirty="0">
                <a:solidFill>
                  <a:srgbClr val="002060"/>
                </a:solidFill>
              </a:rPr>
              <a:t> come </a:t>
            </a:r>
            <a:r>
              <a:rPr lang="en-US" b="1" dirty="0" err="1">
                <a:solidFill>
                  <a:srgbClr val="002060"/>
                </a:solidFill>
              </a:rPr>
              <a:t>Garanzia</a:t>
            </a:r>
            <a:r>
              <a:rPr lang="en-US" b="1" dirty="0">
                <a:solidFill>
                  <a:srgbClr val="002060"/>
                </a:solidFill>
              </a:rPr>
              <a:t> di </a:t>
            </a:r>
            <a:r>
              <a:rPr lang="en-US" b="1" dirty="0" err="1">
                <a:solidFill>
                  <a:srgbClr val="002060"/>
                </a:solidFill>
              </a:rPr>
              <a:t>Successo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174D9D3-3DA7-ED7B-9426-83CE6F2A5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43" y="452864"/>
            <a:ext cx="3139508" cy="129848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F80899A-61B7-E2B9-AE7F-59A97FFD2C07}"/>
              </a:ext>
            </a:extLst>
          </p:cNvPr>
          <p:cNvSpPr txBox="1"/>
          <p:nvPr/>
        </p:nvSpPr>
        <p:spPr>
          <a:xfrm>
            <a:off x="411443" y="452864"/>
            <a:ext cx="502482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00009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26C736F-947D-EBA3-F167-3FEFABBC0486}"/>
              </a:ext>
            </a:extLst>
          </p:cNvPr>
          <p:cNvSpPr txBox="1"/>
          <p:nvPr/>
        </p:nvSpPr>
        <p:spPr>
          <a:xfrm>
            <a:off x="0" y="5862351"/>
            <a:ext cx="9144000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</a:pPr>
            <a:r>
              <a:rPr lang="it-IT" sz="11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Rubino F</a:t>
            </a:r>
            <a:r>
              <a:rPr lang="it-IT" sz="1100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al. </a:t>
            </a:r>
            <a:r>
              <a:rPr lang="it-IT" sz="11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Definition and </a:t>
            </a:r>
            <a:r>
              <a:rPr lang="it-IT" sz="1100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diagnostic</a:t>
            </a:r>
            <a:r>
              <a:rPr lang="it-IT" sz="11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100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criteria</a:t>
            </a:r>
            <a:r>
              <a:rPr lang="it-IT" sz="11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clinical </a:t>
            </a:r>
            <a:r>
              <a:rPr lang="it-IT" sz="1100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obesity</a:t>
            </a:r>
            <a:r>
              <a:rPr lang="it-IT" sz="11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Lancet </a:t>
            </a:r>
            <a:r>
              <a:rPr lang="it-IT" sz="1100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Diabetes</a:t>
            </a:r>
            <a:r>
              <a:rPr lang="it-IT" sz="11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100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Endocrinol</a:t>
            </a:r>
            <a:r>
              <a:rPr lang="it-IT" sz="11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2025 </a:t>
            </a:r>
            <a:r>
              <a:rPr lang="it-IT" sz="1100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</a:t>
            </a:r>
            <a:r>
              <a:rPr lang="it-IT" sz="1100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9:S2213-8587(24)00316-4. 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A405A70-3B3C-77AA-AA6A-F531AF6F14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53"/>
          <a:stretch/>
        </p:blipFill>
        <p:spPr>
          <a:xfrm>
            <a:off x="0" y="1948586"/>
            <a:ext cx="4091130" cy="315806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57CAB51-977C-9C4E-279C-B068AE50E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205" y="591363"/>
            <a:ext cx="2812702" cy="288263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02807C7-F905-7055-3F25-3A1ADCDF4D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29"/>
          <a:stretch/>
        </p:blipFill>
        <p:spPr>
          <a:xfrm>
            <a:off x="4091130" y="3654077"/>
            <a:ext cx="3835616" cy="182279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E7DC07D-D9CB-713E-7CF7-46DA3ED29BE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242"/>
          <a:stretch/>
        </p:blipFill>
        <p:spPr>
          <a:xfrm>
            <a:off x="7748337" y="766"/>
            <a:ext cx="3301139" cy="220267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EB31C8F-4AD3-27E7-73BC-67A856BC3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4614" y="2318948"/>
            <a:ext cx="4197386" cy="296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14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8DA41-F6BE-638F-9331-7F15A19B6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92C760D-C7EC-7A86-E08A-2C73BE62083A}"/>
              </a:ext>
            </a:extLst>
          </p:cNvPr>
          <p:cNvSpPr txBox="1"/>
          <p:nvPr/>
        </p:nvSpPr>
        <p:spPr>
          <a:xfrm>
            <a:off x="0" y="0"/>
            <a:ext cx="727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Trattamento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Multimodale</a:t>
            </a:r>
            <a:r>
              <a:rPr lang="en-US" b="1" dirty="0">
                <a:solidFill>
                  <a:srgbClr val="002060"/>
                </a:solidFill>
              </a:rPr>
              <a:t> come </a:t>
            </a:r>
            <a:r>
              <a:rPr lang="en-US" b="1" dirty="0" err="1">
                <a:solidFill>
                  <a:srgbClr val="002060"/>
                </a:solidFill>
              </a:rPr>
              <a:t>Garanzia</a:t>
            </a:r>
            <a:r>
              <a:rPr lang="en-US" b="1" dirty="0">
                <a:solidFill>
                  <a:srgbClr val="002060"/>
                </a:solidFill>
              </a:rPr>
              <a:t> di </a:t>
            </a:r>
            <a:r>
              <a:rPr lang="en-US" b="1" dirty="0" err="1">
                <a:solidFill>
                  <a:srgbClr val="002060"/>
                </a:solidFill>
              </a:rPr>
              <a:t>Successo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BAEE75A-640B-B4E3-88A6-E48AE285D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5959"/>
            <a:ext cx="4472420" cy="131300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5D6D346-D0AE-113E-8529-FD4F610994EA}"/>
              </a:ext>
            </a:extLst>
          </p:cNvPr>
          <p:cNvSpPr txBox="1"/>
          <p:nvPr/>
        </p:nvSpPr>
        <p:spPr>
          <a:xfrm>
            <a:off x="3747936" y="527859"/>
            <a:ext cx="557239" cy="25310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B90EE6C-5DF5-8A37-1F71-2FFDBD279C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13" t="4523" r="2175" b="12382"/>
          <a:stretch/>
        </p:blipFill>
        <p:spPr>
          <a:xfrm>
            <a:off x="7719582" y="0"/>
            <a:ext cx="4283804" cy="470200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F6D1737-D9C7-51B3-88DF-9885723F938C}"/>
              </a:ext>
            </a:extLst>
          </p:cNvPr>
          <p:cNvSpPr txBox="1"/>
          <p:nvPr/>
        </p:nvSpPr>
        <p:spPr>
          <a:xfrm>
            <a:off x="0" y="2064106"/>
            <a:ext cx="7719582" cy="263790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85763" indent="-214313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clinical practice, it seems </a:t>
            </a:r>
            <a:r>
              <a:rPr lang="en-US" sz="12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inappropriate to delay an intervention that could avoid progression to a more severe level of obesity </a:t>
            </a:r>
            <a:r>
              <a:rPr lang="en-US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and/or prevent the onset of obesity-related medical conditions. </a:t>
            </a:r>
          </a:p>
          <a:p>
            <a:pPr marL="171450" algn="just">
              <a:lnSpc>
                <a:spcPct val="107000"/>
              </a:lnSpc>
              <a:spcAft>
                <a:spcPts val="600"/>
              </a:spcAft>
            </a:pPr>
            <a:endParaRPr lang="it-IT" sz="12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5763" indent="-214313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Obesity is increasingly being recognized as a </a:t>
            </a:r>
            <a:r>
              <a:rPr lang="en-US" sz="12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treatable chronic disease</a:t>
            </a:r>
            <a:r>
              <a:rPr lang="en-US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Although there is increasing interest in </a:t>
            </a:r>
            <a:r>
              <a:rPr lang="en-US" sz="12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early diagnosis and timely intervention</a:t>
            </a:r>
            <a:r>
              <a:rPr lang="en-US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several aspects of the current guidelines for clinical management of obesity are not at pace with a more advanced management of this disease. </a:t>
            </a:r>
          </a:p>
          <a:p>
            <a:pPr marL="171450" algn="just">
              <a:lnSpc>
                <a:spcPct val="107000"/>
              </a:lnSpc>
              <a:spcAft>
                <a:spcPts val="600"/>
              </a:spcAft>
            </a:pPr>
            <a:endParaRPr lang="en-US" sz="12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5763" indent="-214313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Clinicians should shift from a stepwise approach focused on BMI alone to a more advanced approach in which the intensity of </a:t>
            </a:r>
            <a:r>
              <a:rPr lang="en-US" sz="12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therapeutic intervention </a:t>
            </a:r>
            <a:r>
              <a:rPr lang="en-US" sz="1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based on a complete evaluation of the obesity status and </a:t>
            </a:r>
            <a:r>
              <a:rPr lang="en-US" sz="12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promptly adjusted to the patient’s needs and therapeutic targets.</a:t>
            </a:r>
            <a:endParaRPr lang="it-IT" sz="1200" b="1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85514536-A37D-11E2-BAB7-2F5E932C0008}"/>
              </a:ext>
            </a:extLst>
          </p:cNvPr>
          <p:cNvSpPr txBox="1">
            <a:spLocks/>
          </p:cNvSpPr>
          <p:nvPr/>
        </p:nvSpPr>
        <p:spPr>
          <a:xfrm>
            <a:off x="0" y="5511218"/>
            <a:ext cx="12192000" cy="598412"/>
          </a:xfrm>
          <a:prstGeom prst="rect">
            <a:avLst/>
          </a:prstGeom>
        </p:spPr>
        <p:txBody>
          <a:bodyPr anchor="b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100" dirty="0">
                <a:solidFill>
                  <a:srgbClr val="002060"/>
                </a:solidFill>
              </a:rPr>
              <a:t>Busetto L, Carbonelli MG, Caretto A, Colao A, Cricelli C, De Luca M, Giorgino F, </a:t>
            </a:r>
            <a:r>
              <a:rPr lang="it-IT" sz="1100" dirty="0" err="1">
                <a:solidFill>
                  <a:srgbClr val="002060"/>
                </a:solidFill>
              </a:rPr>
              <a:t>Gnessi</a:t>
            </a:r>
            <a:r>
              <a:rPr lang="it-IT" sz="1100" dirty="0">
                <a:solidFill>
                  <a:srgbClr val="002060"/>
                </a:solidFill>
              </a:rPr>
              <a:t> L, Medea G, Pappagallo G, Santini F, Sbraccia P, Zappa MA. </a:t>
            </a:r>
            <a:r>
              <a:rPr lang="it-IT" sz="1100" dirty="0" err="1">
                <a:solidFill>
                  <a:srgbClr val="002060"/>
                </a:solidFill>
              </a:rPr>
              <a:t>Updating</a:t>
            </a:r>
            <a:r>
              <a:rPr lang="it-IT" sz="1100" dirty="0">
                <a:solidFill>
                  <a:srgbClr val="002060"/>
                </a:solidFill>
              </a:rPr>
              <a:t> </a:t>
            </a:r>
            <a:r>
              <a:rPr lang="it-IT" sz="1100" dirty="0" err="1">
                <a:solidFill>
                  <a:srgbClr val="002060"/>
                </a:solidFill>
              </a:rPr>
              <a:t>obesity</a:t>
            </a:r>
            <a:r>
              <a:rPr lang="it-IT" sz="1100" dirty="0">
                <a:solidFill>
                  <a:srgbClr val="002060"/>
                </a:solidFill>
              </a:rPr>
              <a:t> management strategies: an audit of </a:t>
            </a:r>
            <a:r>
              <a:rPr lang="it-IT" sz="1100" dirty="0" err="1">
                <a:solidFill>
                  <a:srgbClr val="002060"/>
                </a:solidFill>
              </a:rPr>
              <a:t>Italian</a:t>
            </a:r>
            <a:r>
              <a:rPr lang="it-IT" sz="1100" dirty="0">
                <a:solidFill>
                  <a:srgbClr val="002060"/>
                </a:solidFill>
              </a:rPr>
              <a:t> </a:t>
            </a:r>
            <a:r>
              <a:rPr lang="it-IT" sz="1100" dirty="0" err="1">
                <a:solidFill>
                  <a:srgbClr val="002060"/>
                </a:solidFill>
              </a:rPr>
              <a:t>specialists</a:t>
            </a:r>
            <a:r>
              <a:rPr lang="it-IT" sz="1100" dirty="0">
                <a:solidFill>
                  <a:srgbClr val="002060"/>
                </a:solidFill>
              </a:rPr>
              <a:t>. </a:t>
            </a:r>
            <a:r>
              <a:rPr lang="it-IT" sz="1100" dirty="0" err="1">
                <a:solidFill>
                  <a:srgbClr val="002060"/>
                </a:solidFill>
              </a:rPr>
              <a:t>Eat</a:t>
            </a:r>
            <a:r>
              <a:rPr lang="it-IT" sz="1100" dirty="0">
                <a:solidFill>
                  <a:srgbClr val="002060"/>
                </a:solidFill>
              </a:rPr>
              <a:t> Weight </a:t>
            </a:r>
            <a:r>
              <a:rPr lang="it-IT" sz="1100" dirty="0" err="1">
                <a:solidFill>
                  <a:srgbClr val="002060"/>
                </a:solidFill>
              </a:rPr>
              <a:t>Disord</a:t>
            </a:r>
            <a:r>
              <a:rPr lang="it-IT" sz="1100" dirty="0">
                <a:solidFill>
                  <a:srgbClr val="002060"/>
                </a:solidFill>
              </a:rPr>
              <a:t>. 2022 Oct;27(7):2653-2663. </a:t>
            </a:r>
            <a:br>
              <a:rPr lang="it-IT" sz="1100" dirty="0">
                <a:solidFill>
                  <a:srgbClr val="002060"/>
                </a:solidFill>
              </a:rPr>
            </a:br>
            <a:endParaRPr lang="it-IT" sz="11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it-IT" sz="1100" dirty="0">
                <a:solidFill>
                  <a:srgbClr val="002060"/>
                </a:solidFill>
              </a:rPr>
              <a:t>Schwartz SS, Kohl BA. </a:t>
            </a:r>
            <a:r>
              <a:rPr lang="it-IT" sz="1100" dirty="0" err="1">
                <a:solidFill>
                  <a:srgbClr val="002060"/>
                </a:solidFill>
              </a:rPr>
              <a:t>Glycemic</a:t>
            </a:r>
            <a:r>
              <a:rPr lang="it-IT" sz="1100" dirty="0">
                <a:solidFill>
                  <a:srgbClr val="002060"/>
                </a:solidFill>
              </a:rPr>
              <a:t> control and weight </a:t>
            </a:r>
            <a:r>
              <a:rPr lang="it-IT" sz="1100" dirty="0" err="1">
                <a:solidFill>
                  <a:srgbClr val="002060"/>
                </a:solidFill>
              </a:rPr>
              <a:t>reduction</a:t>
            </a:r>
            <a:r>
              <a:rPr lang="it-IT" sz="1100" dirty="0">
                <a:solidFill>
                  <a:srgbClr val="002060"/>
                </a:solidFill>
              </a:rPr>
              <a:t> </a:t>
            </a:r>
            <a:r>
              <a:rPr lang="it-IT" sz="1100" dirty="0" err="1">
                <a:solidFill>
                  <a:srgbClr val="002060"/>
                </a:solidFill>
              </a:rPr>
              <a:t>without</a:t>
            </a:r>
            <a:r>
              <a:rPr lang="it-IT" sz="1100" dirty="0">
                <a:solidFill>
                  <a:srgbClr val="002060"/>
                </a:solidFill>
              </a:rPr>
              <a:t> </a:t>
            </a:r>
            <a:r>
              <a:rPr lang="it-IT" sz="1100" dirty="0" err="1">
                <a:solidFill>
                  <a:srgbClr val="002060"/>
                </a:solidFill>
              </a:rPr>
              <a:t>causing</a:t>
            </a:r>
            <a:r>
              <a:rPr lang="it-IT" sz="1100" dirty="0">
                <a:solidFill>
                  <a:srgbClr val="002060"/>
                </a:solidFill>
              </a:rPr>
              <a:t> </a:t>
            </a:r>
            <a:r>
              <a:rPr lang="it-IT" sz="1100" dirty="0" err="1">
                <a:solidFill>
                  <a:srgbClr val="002060"/>
                </a:solidFill>
              </a:rPr>
              <a:t>hypoglycemia</a:t>
            </a:r>
            <a:r>
              <a:rPr lang="it-IT" sz="1100" dirty="0">
                <a:solidFill>
                  <a:srgbClr val="002060"/>
                </a:solidFill>
              </a:rPr>
              <a:t>: the case for </a:t>
            </a:r>
            <a:r>
              <a:rPr lang="it-IT" sz="1100" dirty="0" err="1">
                <a:solidFill>
                  <a:srgbClr val="002060"/>
                </a:solidFill>
              </a:rPr>
              <a:t>continued</a:t>
            </a:r>
            <a:r>
              <a:rPr lang="it-IT" sz="1100" dirty="0">
                <a:solidFill>
                  <a:srgbClr val="002060"/>
                </a:solidFill>
              </a:rPr>
              <a:t> safe aggressive care of </a:t>
            </a:r>
            <a:r>
              <a:rPr lang="it-IT" sz="1100" dirty="0" err="1">
                <a:solidFill>
                  <a:srgbClr val="002060"/>
                </a:solidFill>
              </a:rPr>
              <a:t>patients</a:t>
            </a:r>
            <a:r>
              <a:rPr lang="it-IT" sz="1100" dirty="0">
                <a:solidFill>
                  <a:srgbClr val="002060"/>
                </a:solidFill>
              </a:rPr>
              <a:t> with </a:t>
            </a:r>
            <a:r>
              <a:rPr lang="it-IT" sz="1100" dirty="0" err="1">
                <a:solidFill>
                  <a:srgbClr val="002060"/>
                </a:solidFill>
              </a:rPr>
              <a:t>type</a:t>
            </a:r>
            <a:r>
              <a:rPr lang="it-IT" sz="1100" dirty="0">
                <a:solidFill>
                  <a:srgbClr val="002060"/>
                </a:solidFill>
              </a:rPr>
              <a:t> 2 </a:t>
            </a:r>
            <a:r>
              <a:rPr lang="it-IT" sz="1100" dirty="0" err="1">
                <a:solidFill>
                  <a:srgbClr val="002060"/>
                </a:solidFill>
              </a:rPr>
              <a:t>diabetes</a:t>
            </a:r>
            <a:r>
              <a:rPr lang="it-IT" sz="1100" dirty="0">
                <a:solidFill>
                  <a:srgbClr val="002060"/>
                </a:solidFill>
              </a:rPr>
              <a:t> </a:t>
            </a:r>
            <a:r>
              <a:rPr lang="it-IT" sz="1100" dirty="0" err="1">
                <a:solidFill>
                  <a:srgbClr val="002060"/>
                </a:solidFill>
              </a:rPr>
              <a:t>mellitus</a:t>
            </a:r>
            <a:r>
              <a:rPr lang="it-IT" sz="1100" dirty="0">
                <a:solidFill>
                  <a:srgbClr val="002060"/>
                </a:solidFill>
              </a:rPr>
              <a:t> and </a:t>
            </a:r>
            <a:r>
              <a:rPr lang="it-IT" sz="1100" dirty="0" err="1">
                <a:solidFill>
                  <a:srgbClr val="002060"/>
                </a:solidFill>
              </a:rPr>
              <a:t>avoidance</a:t>
            </a:r>
            <a:r>
              <a:rPr lang="it-IT" sz="1100" dirty="0">
                <a:solidFill>
                  <a:srgbClr val="002060"/>
                </a:solidFill>
              </a:rPr>
              <a:t> of </a:t>
            </a:r>
            <a:r>
              <a:rPr lang="it-IT" sz="1100" dirty="0" err="1">
                <a:solidFill>
                  <a:srgbClr val="002060"/>
                </a:solidFill>
              </a:rPr>
              <a:t>therapeutic</a:t>
            </a:r>
            <a:r>
              <a:rPr lang="it-IT" sz="1100" dirty="0">
                <a:solidFill>
                  <a:srgbClr val="002060"/>
                </a:solidFill>
              </a:rPr>
              <a:t> </a:t>
            </a:r>
            <a:r>
              <a:rPr lang="it-IT" sz="1100" dirty="0" err="1">
                <a:solidFill>
                  <a:srgbClr val="002060"/>
                </a:solidFill>
              </a:rPr>
              <a:t>inertia</a:t>
            </a:r>
            <a:r>
              <a:rPr lang="it-IT" sz="1100" dirty="0">
                <a:solidFill>
                  <a:srgbClr val="002060"/>
                </a:solidFill>
              </a:rPr>
              <a:t>. Mayo </a:t>
            </a:r>
            <a:r>
              <a:rPr lang="it-IT" sz="1100" dirty="0" err="1">
                <a:solidFill>
                  <a:srgbClr val="002060"/>
                </a:solidFill>
              </a:rPr>
              <a:t>Clin</a:t>
            </a:r>
            <a:r>
              <a:rPr lang="it-IT" sz="1100" dirty="0">
                <a:solidFill>
                  <a:srgbClr val="002060"/>
                </a:solidFill>
              </a:rPr>
              <a:t> Proc. 2010 Dec;85(12 </a:t>
            </a:r>
            <a:r>
              <a:rPr lang="it-IT" sz="1100" dirty="0" err="1">
                <a:solidFill>
                  <a:srgbClr val="002060"/>
                </a:solidFill>
              </a:rPr>
              <a:t>Suppl</a:t>
            </a:r>
            <a:r>
              <a:rPr lang="it-IT" sz="1100" dirty="0">
                <a:solidFill>
                  <a:srgbClr val="002060"/>
                </a:solidFill>
              </a:rPr>
              <a:t>):S15-26. </a:t>
            </a:r>
          </a:p>
        </p:txBody>
      </p:sp>
    </p:spTree>
    <p:extLst>
      <p:ext uri="{BB962C8B-B14F-4D97-AF65-F5344CB8AC3E}">
        <p14:creationId xmlns:p14="http://schemas.microsoft.com/office/powerpoint/2010/main" val="269100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D6A5E-AAF6-20E8-EB89-B2D783905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94F9498-7455-96C0-53BA-1FB8D102811D}"/>
              </a:ext>
            </a:extLst>
          </p:cNvPr>
          <p:cNvSpPr txBox="1"/>
          <p:nvPr/>
        </p:nvSpPr>
        <p:spPr>
          <a:xfrm>
            <a:off x="0" y="0"/>
            <a:ext cx="727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Trattamento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Multimodale</a:t>
            </a:r>
            <a:r>
              <a:rPr lang="en-US" b="1" dirty="0">
                <a:solidFill>
                  <a:srgbClr val="002060"/>
                </a:solidFill>
              </a:rPr>
              <a:t> come </a:t>
            </a:r>
            <a:r>
              <a:rPr lang="en-US" b="1" dirty="0" err="1">
                <a:solidFill>
                  <a:srgbClr val="002060"/>
                </a:solidFill>
              </a:rPr>
              <a:t>Garanzia</a:t>
            </a:r>
            <a:r>
              <a:rPr lang="en-US" b="1" dirty="0">
                <a:solidFill>
                  <a:srgbClr val="002060"/>
                </a:solidFill>
              </a:rPr>
              <a:t> di </a:t>
            </a:r>
            <a:r>
              <a:rPr lang="en-US" b="1" dirty="0" err="1">
                <a:solidFill>
                  <a:srgbClr val="002060"/>
                </a:solidFill>
              </a:rPr>
              <a:t>Successo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3" name="Immagine 2" descr="Fig. 2">
            <a:extLst>
              <a:ext uri="{FF2B5EF4-FFF2-40B4-BE49-F238E27FC236}">
                <a16:creationId xmlns:a16="http://schemas.microsoft.com/office/drawing/2014/main" id="{1349A90D-A646-843D-3ACD-6234066AB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3" y="815873"/>
            <a:ext cx="3708692" cy="44174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E0470F9D-4EFE-8C69-0F18-7B554B4F126A}"/>
              </a:ext>
            </a:extLst>
          </p:cNvPr>
          <p:cNvSpPr txBox="1">
            <a:spLocks/>
          </p:cNvSpPr>
          <p:nvPr/>
        </p:nvSpPr>
        <p:spPr>
          <a:xfrm>
            <a:off x="2942346" y="132683"/>
            <a:ext cx="8348087" cy="683394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sz="1800">
                <a:latin typeface="Arial"/>
                <a:cs typeface="Arial"/>
              </a:rPr>
              <a:t>Different timelines of OMM and MBS procedures</a:t>
            </a:r>
            <a:endParaRPr lang="it-IT" sz="1800" dirty="0">
              <a:latin typeface="Arial"/>
              <a:cs typeface="Arial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2CEE30A-F927-F823-93D0-4998B906B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6332" t="23115" r="20214" b="3687"/>
          <a:stretch/>
        </p:blipFill>
        <p:spPr>
          <a:xfrm>
            <a:off x="8734911" y="0"/>
            <a:ext cx="3457089" cy="455133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BF2E0CB-AF55-A81E-862B-061DD012F365}"/>
              </a:ext>
            </a:extLst>
          </p:cNvPr>
          <p:cNvSpPr txBox="1"/>
          <p:nvPr/>
        </p:nvSpPr>
        <p:spPr>
          <a:xfrm>
            <a:off x="10549058" y="4402368"/>
            <a:ext cx="2025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it-IT" sz="1200" b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2020 </a:t>
            </a:r>
          </a:p>
          <a:p>
            <a:pPr defTabSz="685800">
              <a:buClrTx/>
            </a:pPr>
            <a:r>
              <a:rPr lang="it-IT" sz="1200" b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Transit </a:t>
            </a:r>
            <a:r>
              <a:rPr lang="it-IT" sz="1200" b="1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Bipartition</a:t>
            </a:r>
            <a:r>
              <a:rPr lang="it-IT" sz="1200" b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(first </a:t>
            </a:r>
            <a:r>
              <a:rPr lang="it-IT" sz="1200" b="1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described</a:t>
            </a:r>
            <a:r>
              <a:rPr lang="it-IT" sz="1200" b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by Santoro in  2001)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A122708-E0AA-F30F-724A-0AD3CE173AE1}"/>
              </a:ext>
            </a:extLst>
          </p:cNvPr>
          <p:cNvSpPr txBox="1"/>
          <p:nvPr/>
        </p:nvSpPr>
        <p:spPr>
          <a:xfrm>
            <a:off x="19251" y="5745086"/>
            <a:ext cx="1186634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Melson E, Ashraf U, </a:t>
            </a:r>
            <a:r>
              <a:rPr lang="en-US" sz="1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Papamargaritis</a:t>
            </a:r>
            <a:r>
              <a:rPr lang="en-US" sz="1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D, Davies MJ. What is the pipeline for future medications for obesity? Int J </a:t>
            </a:r>
            <a:r>
              <a:rPr lang="en-US" sz="1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Obes</a:t>
            </a:r>
            <a:r>
              <a:rPr lang="en-US" sz="1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(Lond). 2025 Mar;49(3):433-451.</a:t>
            </a:r>
          </a:p>
          <a:p>
            <a:r>
              <a:rPr lang="it-IT" sz="1100" dirty="0">
                <a:solidFill>
                  <a:srgbClr val="002060"/>
                </a:solidFill>
              </a:rPr>
              <a:t>Gong B, </a:t>
            </a:r>
            <a:r>
              <a:rPr lang="it-IT" sz="1100" dirty="0" err="1">
                <a:solidFill>
                  <a:srgbClr val="002060"/>
                </a:solidFill>
              </a:rPr>
              <a:t>Yao</a:t>
            </a:r>
            <a:r>
              <a:rPr lang="it-IT" sz="1100" dirty="0">
                <a:solidFill>
                  <a:srgbClr val="002060"/>
                </a:solidFill>
              </a:rPr>
              <a:t> Z, Zhou C, Wang W, Sun L, Han J. </a:t>
            </a:r>
            <a:r>
              <a:rPr lang="it-IT" sz="1100" dirty="0" err="1">
                <a:solidFill>
                  <a:srgbClr val="002060"/>
                </a:solidFill>
              </a:rPr>
              <a:t>Glucagon</a:t>
            </a:r>
            <a:r>
              <a:rPr lang="it-IT" sz="1100" dirty="0">
                <a:solidFill>
                  <a:srgbClr val="002060"/>
                </a:solidFill>
              </a:rPr>
              <a:t>-like peptide-1 </a:t>
            </a:r>
            <a:r>
              <a:rPr lang="it-IT" sz="1100" dirty="0" err="1">
                <a:solidFill>
                  <a:srgbClr val="002060"/>
                </a:solidFill>
              </a:rPr>
              <a:t>analogs</a:t>
            </a:r>
            <a:r>
              <a:rPr lang="it-IT" sz="1100" dirty="0">
                <a:solidFill>
                  <a:srgbClr val="002060"/>
                </a:solidFill>
              </a:rPr>
              <a:t>: </a:t>
            </a:r>
            <a:r>
              <a:rPr lang="it-IT" sz="1100" dirty="0" err="1">
                <a:solidFill>
                  <a:srgbClr val="002060"/>
                </a:solidFill>
              </a:rPr>
              <a:t>Miracle</a:t>
            </a:r>
            <a:r>
              <a:rPr lang="it-IT" sz="1100" dirty="0">
                <a:solidFill>
                  <a:srgbClr val="002060"/>
                </a:solidFill>
              </a:rPr>
              <a:t> </a:t>
            </a:r>
            <a:r>
              <a:rPr lang="it-IT" sz="1100" dirty="0" err="1">
                <a:solidFill>
                  <a:srgbClr val="002060"/>
                </a:solidFill>
              </a:rPr>
              <a:t>drugs</a:t>
            </a:r>
            <a:r>
              <a:rPr lang="it-IT" sz="1100" dirty="0">
                <a:solidFill>
                  <a:srgbClr val="002060"/>
                </a:solidFill>
              </a:rPr>
              <a:t> are </a:t>
            </a:r>
            <a:r>
              <a:rPr lang="it-IT" sz="1100" dirty="0" err="1">
                <a:solidFill>
                  <a:srgbClr val="002060"/>
                </a:solidFill>
              </a:rPr>
              <a:t>blooming</a:t>
            </a:r>
            <a:r>
              <a:rPr lang="it-IT" sz="1100" dirty="0">
                <a:solidFill>
                  <a:srgbClr val="002060"/>
                </a:solidFill>
              </a:rPr>
              <a:t>? Eur J </a:t>
            </a:r>
            <a:r>
              <a:rPr lang="it-IT" sz="1100" dirty="0" err="1">
                <a:solidFill>
                  <a:srgbClr val="002060"/>
                </a:solidFill>
              </a:rPr>
              <a:t>Med</a:t>
            </a:r>
            <a:r>
              <a:rPr lang="it-IT" sz="1100" dirty="0">
                <a:solidFill>
                  <a:srgbClr val="002060"/>
                </a:solidFill>
              </a:rPr>
              <a:t> </a:t>
            </a:r>
            <a:r>
              <a:rPr lang="it-IT" sz="1100" dirty="0" err="1">
                <a:solidFill>
                  <a:srgbClr val="002060"/>
                </a:solidFill>
              </a:rPr>
              <a:t>Chem</a:t>
            </a:r>
            <a:r>
              <a:rPr lang="it-IT" sz="1100" dirty="0">
                <a:solidFill>
                  <a:srgbClr val="002060"/>
                </a:solidFill>
              </a:rPr>
              <a:t>. 2024 </a:t>
            </a:r>
            <a:r>
              <a:rPr lang="it-IT" sz="1100" dirty="0" err="1">
                <a:solidFill>
                  <a:srgbClr val="002060"/>
                </a:solidFill>
              </a:rPr>
              <a:t>Apr</a:t>
            </a:r>
            <a:r>
              <a:rPr lang="it-IT" sz="1100" dirty="0">
                <a:solidFill>
                  <a:srgbClr val="002060"/>
                </a:solidFill>
              </a:rPr>
              <a:t> 5;269:116342.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795DDD5-982E-3568-53F9-E55518D9AE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680" r="5229"/>
          <a:stretch/>
        </p:blipFill>
        <p:spPr>
          <a:xfrm>
            <a:off x="3778703" y="1300415"/>
            <a:ext cx="5072631" cy="255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06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D52BD-F052-4BC7-6E39-984A161FD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099F3B0-DDEF-D1FC-59D9-C90AE147C1B8}"/>
              </a:ext>
            </a:extLst>
          </p:cNvPr>
          <p:cNvSpPr txBox="1"/>
          <p:nvPr/>
        </p:nvSpPr>
        <p:spPr>
          <a:xfrm>
            <a:off x="0" y="0"/>
            <a:ext cx="727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Trattamento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Multimodale</a:t>
            </a:r>
            <a:r>
              <a:rPr lang="en-US" b="1" dirty="0">
                <a:solidFill>
                  <a:srgbClr val="002060"/>
                </a:solidFill>
              </a:rPr>
              <a:t> come </a:t>
            </a:r>
            <a:r>
              <a:rPr lang="en-US" b="1" dirty="0" err="1">
                <a:solidFill>
                  <a:srgbClr val="002060"/>
                </a:solidFill>
              </a:rPr>
              <a:t>Garanzia</a:t>
            </a:r>
            <a:r>
              <a:rPr lang="en-US" b="1" dirty="0">
                <a:solidFill>
                  <a:srgbClr val="002060"/>
                </a:solidFill>
              </a:rPr>
              <a:t> di </a:t>
            </a:r>
            <a:r>
              <a:rPr lang="en-US" b="1" dirty="0" err="1">
                <a:solidFill>
                  <a:srgbClr val="002060"/>
                </a:solidFill>
              </a:rPr>
              <a:t>Successo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3" name="Segnaposto contenuto 5">
            <a:extLst>
              <a:ext uri="{FF2B5EF4-FFF2-40B4-BE49-F238E27FC236}">
                <a16:creationId xmlns:a16="http://schemas.microsoft.com/office/drawing/2014/main" id="{B7169163-E190-01B2-449D-CC54944FD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132" y="184666"/>
            <a:ext cx="3740947" cy="120119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401DC1F-AB1C-4233-129C-5E8D27F14A35}"/>
              </a:ext>
            </a:extLst>
          </p:cNvPr>
          <p:cNvSpPr txBox="1"/>
          <p:nvPr/>
        </p:nvSpPr>
        <p:spPr>
          <a:xfrm>
            <a:off x="10357550" y="247378"/>
            <a:ext cx="461246" cy="253916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it-IT" sz="1050" b="1" kern="1200" dirty="0">
                <a:solidFill>
                  <a:srgbClr val="000090"/>
                </a:solidFill>
                <a:latin typeface="Calibri" panose="020F0502020204030204"/>
                <a:ea typeface="+mn-ea"/>
                <a:cs typeface="+mn-cs"/>
              </a:rPr>
              <a:t>2023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238C96B-B5A0-24AC-3381-4005FFB476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08" r="7315" b="14291"/>
          <a:stretch/>
        </p:blipFill>
        <p:spPr>
          <a:xfrm>
            <a:off x="4795511" y="1767458"/>
            <a:ext cx="6341924" cy="272647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88C308D-CF9B-A3E4-6504-CA9E99FD17CC}"/>
              </a:ext>
            </a:extLst>
          </p:cNvPr>
          <p:cNvSpPr txBox="1"/>
          <p:nvPr/>
        </p:nvSpPr>
        <p:spPr>
          <a:xfrm>
            <a:off x="4394811" y="4728520"/>
            <a:ext cx="7650305" cy="12480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defTabSz="685800">
              <a:lnSpc>
                <a:spcPct val="107000"/>
              </a:lnSpc>
              <a:spcAft>
                <a:spcPts val="600"/>
              </a:spcAft>
              <a:buClrTx/>
            </a:pPr>
            <a:r>
              <a:rPr lang="en-US" sz="600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Beamish AJ, Ryan Harper E, </a:t>
            </a:r>
            <a:r>
              <a:rPr lang="en-US" sz="600" kern="1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Järvholm</a:t>
            </a:r>
            <a:r>
              <a:rPr lang="en-US" sz="600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K, Janson A, </a:t>
            </a:r>
            <a:r>
              <a:rPr lang="en-US" sz="600" kern="1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Olbers</a:t>
            </a:r>
            <a:r>
              <a:rPr lang="en-US" sz="600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T. Long-term Outcomes Following Adolescent Metabolic and Bariatric Surgery. </a:t>
            </a:r>
            <a:r>
              <a:rPr lang="it-IT" sz="600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 </a:t>
            </a:r>
            <a:r>
              <a:rPr lang="it-IT" sz="600" kern="1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</a:t>
            </a:r>
            <a:r>
              <a:rPr lang="it-IT" sz="600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600" kern="1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Endocrinol</a:t>
            </a:r>
            <a:r>
              <a:rPr lang="it-IT" sz="600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600" kern="1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Metab</a:t>
            </a:r>
            <a:r>
              <a:rPr lang="it-IT" sz="600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2023 </a:t>
            </a:r>
            <a:r>
              <a:rPr lang="it-IT" sz="600" kern="1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</a:t>
            </a:r>
            <a:r>
              <a:rPr lang="it-IT" sz="600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18;108(9):2184-2192.</a:t>
            </a:r>
            <a:endParaRPr lang="en-US" sz="600" kern="100" dirty="0">
              <a:solidFill>
                <a:srgbClr val="00206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685800">
              <a:lnSpc>
                <a:spcPct val="107000"/>
              </a:lnSpc>
              <a:spcAft>
                <a:spcPts val="600"/>
              </a:spcAft>
              <a:buClrTx/>
            </a:pPr>
            <a:r>
              <a:rPr lang="en-US" sz="600" kern="100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Inge TH, </a:t>
            </a:r>
            <a:r>
              <a:rPr lang="en-US" sz="600" kern="100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Courcoulas</a:t>
            </a:r>
            <a:r>
              <a:rPr lang="en-US" sz="600" kern="100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AP, Jenkins TM, </a:t>
            </a:r>
            <a:r>
              <a:rPr lang="en-US" sz="600" i="1" kern="100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et al. </a:t>
            </a:r>
            <a:r>
              <a:rPr lang="en-US" sz="600" kern="100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Five-year outcomes of gastric bypass in adolescents as compared with adults. </a:t>
            </a:r>
            <a:r>
              <a:rPr lang="en-US" sz="600" i="1" kern="100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 Engl J Med</a:t>
            </a:r>
            <a:r>
              <a:rPr lang="en-US" sz="600" kern="100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 2019;380(22):2136-2145.</a:t>
            </a:r>
            <a:endParaRPr lang="it-IT" sz="600" kern="100" dirty="0">
              <a:solidFill>
                <a:srgbClr val="00206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685800">
              <a:lnSpc>
                <a:spcPct val="107000"/>
              </a:lnSpc>
              <a:spcAft>
                <a:spcPts val="600"/>
              </a:spcAft>
              <a:buClrTx/>
            </a:pPr>
            <a:r>
              <a:rPr lang="en-US" sz="600" kern="100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Olbers</a:t>
            </a:r>
            <a:r>
              <a:rPr lang="en-US" sz="600" kern="100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T, Beamish AJ, </a:t>
            </a:r>
            <a:r>
              <a:rPr lang="en-US" sz="600" kern="100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Gronowitz</a:t>
            </a:r>
            <a:r>
              <a:rPr lang="en-US" sz="600" kern="100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E, </a:t>
            </a:r>
            <a:r>
              <a:rPr lang="en-US" sz="600" i="1" kern="100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et al. </a:t>
            </a:r>
            <a:r>
              <a:rPr lang="en-US" sz="600" kern="100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Laparoscopic Roux-en-Y gastric bypass in adolescents with severe obesity (AMOS): a prospective five-year Swedish nationwide study. </a:t>
            </a:r>
            <a:r>
              <a:rPr lang="en-US" sz="600" i="1" kern="100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Lancet Diabetes Endocrinol</a:t>
            </a:r>
            <a:r>
              <a:rPr lang="en-US" sz="600" kern="100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. 2017;5(3):174-183.</a:t>
            </a:r>
          </a:p>
          <a:p>
            <a:pPr algn="just" defTabSz="685800">
              <a:lnSpc>
                <a:spcPct val="107000"/>
              </a:lnSpc>
              <a:spcAft>
                <a:spcPts val="600"/>
              </a:spcAft>
              <a:buClrTx/>
            </a:pPr>
            <a:r>
              <a:rPr lang="en-US" sz="600" kern="100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Inge TH, </a:t>
            </a:r>
            <a:r>
              <a:rPr lang="en-US" sz="600" kern="100" dirty="0" err="1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Courcoulas</a:t>
            </a:r>
            <a:r>
              <a:rPr lang="en-US" sz="600" kern="100" dirty="0">
                <a:solidFill>
                  <a:srgbClr val="002060"/>
                </a:solidFill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AP, Jenkins TM, et al. Weight loss and health status 3 years after bariatric surgery in adolescents. N Engl J Med. 2016;374(2):113-123.</a:t>
            </a:r>
            <a:endParaRPr lang="it-IT" sz="600" kern="100" dirty="0">
              <a:solidFill>
                <a:srgbClr val="00206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685800">
              <a:lnSpc>
                <a:spcPct val="107000"/>
              </a:lnSpc>
              <a:spcAft>
                <a:spcPts val="600"/>
              </a:spcAft>
              <a:buClrTx/>
            </a:pP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Inge TH, Jenkins TM,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Xanthakos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SA, et al. Long-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term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outcomes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of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bariatric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surgery in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adolescents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with severe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obesity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(FABS-5+): a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prospective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follow-up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analysis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. Lancet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Diabetes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Endocrinol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. 2017;5(3):165-173.</a:t>
            </a:r>
          </a:p>
          <a:p>
            <a:pPr algn="just" defTabSz="685800">
              <a:buClrTx/>
            </a:pP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Alqahtani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AR,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Elahmedi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MO, Al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Qahtani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AR, Lee J, Butler MG.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Laparoscopic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sleeve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gastrectomy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in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children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and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adolescents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with Prader-Willi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syndrome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: a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matched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-control study.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Surg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Obes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Relat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Dis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. 2016;12(1):100-110.</a:t>
            </a:r>
          </a:p>
          <a:p>
            <a:pPr algn="just" defTabSz="685800">
              <a:buClrTx/>
            </a:pPr>
            <a:endParaRPr lang="it-IT" sz="600" kern="1200" dirty="0">
              <a:solidFill>
                <a:srgbClr val="002060"/>
              </a:solidFill>
              <a:latin typeface="Calibri" panose="020F0502020204030204"/>
              <a:ea typeface="+mn-ea"/>
              <a:cs typeface="+mn-cs"/>
            </a:endParaRPr>
          </a:p>
          <a:p>
            <a:pPr algn="just" defTabSz="685800">
              <a:buClrTx/>
            </a:pP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de la Cruz-Muñoz N,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Xie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L, Quiroz HJ, et al. Long-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term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outcomes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after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adolescent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bariatric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surgery. J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Am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Coll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Surg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. 2022;235(4): 592-602.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A8B0DCD-FDB2-A44D-E426-C93262B53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40" y="828759"/>
            <a:ext cx="3520058" cy="115770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46C46DA-A137-4448-207D-658FAC5285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92" y="2231293"/>
            <a:ext cx="4312118" cy="276953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4591553-3A87-6E8F-CFF6-8EFD2041A368}"/>
              </a:ext>
            </a:extLst>
          </p:cNvPr>
          <p:cNvSpPr txBox="1"/>
          <p:nvPr/>
        </p:nvSpPr>
        <p:spPr>
          <a:xfrm>
            <a:off x="-31626" y="5658397"/>
            <a:ext cx="36507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Aronne LJ,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Sattar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N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, Horn B,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Bays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HE et al. </a:t>
            </a:r>
          </a:p>
          <a:p>
            <a:pPr defTabSz="685800">
              <a:buClrTx/>
            </a:pP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Continuead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Treatment with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Tirzepatide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for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Maintainance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of weight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Reduction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in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Adults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with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Obesity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: The SURMOUNT–4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Randomized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Clinical Trial</a:t>
            </a:r>
          </a:p>
          <a:p>
            <a:pPr defTabSz="685800">
              <a:buClrTx/>
            </a:pP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Jama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, 2024 </a:t>
            </a:r>
            <a:r>
              <a:rPr lang="it-IT" sz="600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Jan</a:t>
            </a:r>
            <a:r>
              <a:rPr lang="it-IT" sz="600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2; 331 (1): 38-48 doi:10100/iama2023.24945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0E496C4-6565-AD06-0E50-BB0D2D0BCC88}"/>
              </a:ext>
            </a:extLst>
          </p:cNvPr>
          <p:cNvSpPr txBox="1"/>
          <p:nvPr/>
        </p:nvSpPr>
        <p:spPr>
          <a:xfrm>
            <a:off x="258845" y="359316"/>
            <a:ext cx="3851142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it-IT" b="1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What</a:t>
            </a:r>
            <a:r>
              <a:rPr lang="it-IT" b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do </a:t>
            </a:r>
            <a:r>
              <a:rPr lang="it-IT" b="1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you</a:t>
            </a:r>
            <a:r>
              <a:rPr lang="it-IT" b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it-IT" b="1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mean</a:t>
            </a:r>
            <a:r>
              <a:rPr lang="it-IT" b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 for weight </a:t>
            </a:r>
            <a:r>
              <a:rPr lang="it-IT" b="1" kern="1200" dirty="0" err="1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regain</a:t>
            </a:r>
            <a:r>
              <a:rPr lang="it-IT" b="1" kern="12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7FEAB6E-4561-EC33-9D82-52914BD81800}"/>
              </a:ext>
            </a:extLst>
          </p:cNvPr>
          <p:cNvSpPr txBox="1"/>
          <p:nvPr/>
        </p:nvSpPr>
        <p:spPr>
          <a:xfrm>
            <a:off x="3879364" y="1074978"/>
            <a:ext cx="461246" cy="253916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it-IT" sz="1050" b="1" kern="1200" dirty="0">
                <a:solidFill>
                  <a:srgbClr val="000090"/>
                </a:solidFill>
                <a:latin typeface="Calibri" panose="020F0502020204030204"/>
                <a:ea typeface="+mn-ea"/>
                <a:cs typeface="+mn-cs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704378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EE8F7-3EF8-B177-2AF2-E13A4DC3F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02F21A-1374-004F-9CCD-2B3BFE0F0998}"/>
              </a:ext>
            </a:extLst>
          </p:cNvPr>
          <p:cNvSpPr txBox="1"/>
          <p:nvPr/>
        </p:nvSpPr>
        <p:spPr>
          <a:xfrm>
            <a:off x="0" y="0"/>
            <a:ext cx="7276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Trattamento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Multimodale</a:t>
            </a:r>
            <a:r>
              <a:rPr lang="en-US" b="1" dirty="0">
                <a:solidFill>
                  <a:srgbClr val="002060"/>
                </a:solidFill>
              </a:rPr>
              <a:t> come </a:t>
            </a:r>
            <a:r>
              <a:rPr lang="en-US" b="1" dirty="0" err="1">
                <a:solidFill>
                  <a:srgbClr val="002060"/>
                </a:solidFill>
              </a:rPr>
              <a:t>Garanzia</a:t>
            </a:r>
            <a:r>
              <a:rPr lang="en-US" b="1" dirty="0">
                <a:solidFill>
                  <a:srgbClr val="002060"/>
                </a:solidFill>
              </a:rPr>
              <a:t> di </a:t>
            </a:r>
            <a:r>
              <a:rPr lang="en-US" b="1" dirty="0" err="1">
                <a:solidFill>
                  <a:srgbClr val="002060"/>
                </a:solidFill>
              </a:rPr>
              <a:t>Successo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CB9C04D-6ACE-0AAE-F6F5-C9EA73FB5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0537"/>
            <a:ext cx="5205680" cy="132702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91AB98C-CC96-E58C-4CE0-DBE7242EE110}"/>
              </a:ext>
            </a:extLst>
          </p:cNvPr>
          <p:cNvSpPr txBox="1"/>
          <p:nvPr/>
        </p:nvSpPr>
        <p:spPr>
          <a:xfrm>
            <a:off x="2107932" y="750105"/>
            <a:ext cx="539015" cy="276999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000090"/>
                </a:solidFill>
              </a:rPr>
              <a:t>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8E2A774-970F-9A05-DFEA-B32483CD5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666" y="2077128"/>
            <a:ext cx="8535716" cy="339418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DD61A0D-1782-9338-C1F0-027C522D9240}"/>
              </a:ext>
            </a:extLst>
          </p:cNvPr>
          <p:cNvSpPr txBox="1"/>
          <p:nvPr/>
        </p:nvSpPr>
        <p:spPr>
          <a:xfrm>
            <a:off x="0" y="5753951"/>
            <a:ext cx="1163694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800" dirty="0">
                <a:solidFill>
                  <a:srgbClr val="002060"/>
                </a:solidFill>
              </a:rPr>
              <a:t>Cohen RV, Park JY, </a:t>
            </a:r>
            <a:r>
              <a:rPr lang="it-IT" sz="800" dirty="0" err="1">
                <a:solidFill>
                  <a:srgbClr val="002060"/>
                </a:solidFill>
              </a:rPr>
              <a:t>Prager</a:t>
            </a:r>
            <a:r>
              <a:rPr lang="it-IT" sz="800" dirty="0">
                <a:solidFill>
                  <a:srgbClr val="002060"/>
                </a:solidFill>
              </a:rPr>
              <a:t> G, </a:t>
            </a:r>
            <a:r>
              <a:rPr lang="it-IT" sz="800" dirty="0" err="1">
                <a:solidFill>
                  <a:srgbClr val="002060"/>
                </a:solidFill>
              </a:rPr>
              <a:t>Bueter</a:t>
            </a:r>
            <a:r>
              <a:rPr lang="it-IT" sz="800" dirty="0">
                <a:solidFill>
                  <a:srgbClr val="002060"/>
                </a:solidFill>
              </a:rPr>
              <a:t> M, le Roux CW, </a:t>
            </a:r>
            <a:r>
              <a:rPr lang="it-IT" sz="800" dirty="0" err="1">
                <a:solidFill>
                  <a:srgbClr val="002060"/>
                </a:solidFill>
              </a:rPr>
              <a:t>Parmar</a:t>
            </a:r>
            <a:r>
              <a:rPr lang="it-IT" sz="800" dirty="0">
                <a:solidFill>
                  <a:srgbClr val="002060"/>
                </a:solidFill>
              </a:rPr>
              <a:t> C, </a:t>
            </a:r>
            <a:r>
              <a:rPr lang="it-IT" sz="800" dirty="0" err="1">
                <a:solidFill>
                  <a:srgbClr val="002060"/>
                </a:solidFill>
              </a:rPr>
              <a:t>Kermansaravi</a:t>
            </a:r>
            <a:r>
              <a:rPr lang="it-IT" sz="800" dirty="0">
                <a:solidFill>
                  <a:srgbClr val="002060"/>
                </a:solidFill>
              </a:rPr>
              <a:t> M, Salminen P, </a:t>
            </a:r>
            <a:r>
              <a:rPr lang="it-IT" sz="800" dirty="0" err="1">
                <a:solidFill>
                  <a:srgbClr val="002060"/>
                </a:solidFill>
              </a:rPr>
              <a:t>Miras</a:t>
            </a:r>
            <a:r>
              <a:rPr lang="it-IT" sz="800" dirty="0">
                <a:solidFill>
                  <a:srgbClr val="002060"/>
                </a:solidFill>
              </a:rPr>
              <a:t> AD.. </a:t>
            </a:r>
            <a:r>
              <a:rPr lang="it-IT" sz="800" dirty="0" err="1">
                <a:solidFill>
                  <a:srgbClr val="002060"/>
                </a:solidFill>
              </a:rPr>
              <a:t>Role</a:t>
            </a:r>
            <a:r>
              <a:rPr lang="it-IT" sz="800" dirty="0">
                <a:solidFill>
                  <a:srgbClr val="002060"/>
                </a:solidFill>
              </a:rPr>
              <a:t> of </a:t>
            </a:r>
            <a:r>
              <a:rPr lang="it-IT" sz="800" dirty="0" err="1">
                <a:solidFill>
                  <a:srgbClr val="002060"/>
                </a:solidFill>
              </a:rPr>
              <a:t>obesity</a:t>
            </a:r>
            <a:r>
              <a:rPr lang="it-IT" sz="800" dirty="0">
                <a:solidFill>
                  <a:srgbClr val="002060"/>
                </a:solidFill>
              </a:rPr>
              <a:t>-management </a:t>
            </a:r>
            <a:r>
              <a:rPr lang="it-IT" sz="800" dirty="0" err="1">
                <a:solidFill>
                  <a:srgbClr val="002060"/>
                </a:solidFill>
              </a:rPr>
              <a:t>medications</a:t>
            </a:r>
            <a:r>
              <a:rPr lang="it-IT" sz="800" dirty="0">
                <a:solidFill>
                  <a:srgbClr val="002060"/>
                </a:solidFill>
              </a:rPr>
              <a:t> </a:t>
            </a:r>
            <a:r>
              <a:rPr lang="it-IT" sz="800" dirty="0" err="1">
                <a:solidFill>
                  <a:srgbClr val="002060"/>
                </a:solidFill>
              </a:rPr>
              <a:t>before</a:t>
            </a:r>
            <a:r>
              <a:rPr lang="it-IT" sz="800" dirty="0">
                <a:solidFill>
                  <a:srgbClr val="002060"/>
                </a:solidFill>
              </a:rPr>
              <a:t> and after </a:t>
            </a:r>
            <a:r>
              <a:rPr lang="it-IT" sz="800" dirty="0" err="1">
                <a:solidFill>
                  <a:srgbClr val="002060"/>
                </a:solidFill>
              </a:rPr>
              <a:t>metabolic</a:t>
            </a:r>
            <a:r>
              <a:rPr lang="it-IT" sz="800" dirty="0">
                <a:solidFill>
                  <a:srgbClr val="002060"/>
                </a:solidFill>
              </a:rPr>
              <a:t> </a:t>
            </a:r>
            <a:r>
              <a:rPr lang="it-IT" sz="800" dirty="0" err="1">
                <a:solidFill>
                  <a:srgbClr val="002060"/>
                </a:solidFill>
              </a:rPr>
              <a:t>bariatric</a:t>
            </a:r>
            <a:r>
              <a:rPr lang="it-IT" sz="800" dirty="0">
                <a:solidFill>
                  <a:srgbClr val="002060"/>
                </a:solidFill>
              </a:rPr>
              <a:t> surgery: a </a:t>
            </a:r>
            <a:r>
              <a:rPr lang="it-IT" sz="800" dirty="0" err="1">
                <a:solidFill>
                  <a:srgbClr val="002060"/>
                </a:solidFill>
              </a:rPr>
              <a:t>systematic</a:t>
            </a:r>
            <a:r>
              <a:rPr lang="it-IT" sz="800" dirty="0">
                <a:solidFill>
                  <a:srgbClr val="002060"/>
                </a:solidFill>
              </a:rPr>
              <a:t> review. Br J </a:t>
            </a:r>
            <a:r>
              <a:rPr lang="it-IT" sz="800" dirty="0" err="1">
                <a:solidFill>
                  <a:srgbClr val="002060"/>
                </a:solidFill>
              </a:rPr>
              <a:t>Surg</a:t>
            </a:r>
            <a:r>
              <a:rPr lang="it-IT" sz="800" dirty="0">
                <a:solidFill>
                  <a:srgbClr val="002060"/>
                </a:solidFill>
              </a:rPr>
              <a:t>. 2024 </a:t>
            </a:r>
            <a:r>
              <a:rPr lang="it-IT" sz="800" dirty="0" err="1">
                <a:solidFill>
                  <a:srgbClr val="002060"/>
                </a:solidFill>
              </a:rPr>
              <a:t>Nov</a:t>
            </a:r>
            <a:r>
              <a:rPr lang="it-IT" sz="800" dirty="0">
                <a:solidFill>
                  <a:srgbClr val="002060"/>
                </a:solidFill>
              </a:rPr>
              <a:t> 27;111(12)</a:t>
            </a:r>
            <a:endParaRPr lang="it-IT" sz="800" kern="150" dirty="0">
              <a:solidFill>
                <a:srgbClr val="002060"/>
              </a:solidFill>
              <a:ea typeface="NSimSun" panose="02010609030101010101" pitchFamily="49" charset="-122"/>
              <a:cs typeface="Arial" panose="020B0604020202020204" pitchFamily="34" charset="0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C893E7CE-06A5-07D9-4292-53FF663EA287}"/>
              </a:ext>
            </a:extLst>
          </p:cNvPr>
          <p:cNvSpPr/>
          <p:nvPr/>
        </p:nvSpPr>
        <p:spPr>
          <a:xfrm>
            <a:off x="4556185" y="2129614"/>
            <a:ext cx="1777238" cy="3440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</p:spTree>
    <p:extLst>
      <p:ext uri="{BB962C8B-B14F-4D97-AF65-F5344CB8AC3E}">
        <p14:creationId xmlns:p14="http://schemas.microsoft.com/office/powerpoint/2010/main" val="727269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A9F9AA7-825F-20D8-58C5-267FD5215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506" y="1763281"/>
            <a:ext cx="8997409" cy="360930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4C23F63-0442-C51F-9D84-1518C9EF7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54" y="207997"/>
            <a:ext cx="3498064" cy="107854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8321F27-FAB7-C26F-1515-6B35CF527AAE}"/>
              </a:ext>
            </a:extLst>
          </p:cNvPr>
          <p:cNvSpPr txBox="1"/>
          <p:nvPr/>
        </p:nvSpPr>
        <p:spPr>
          <a:xfrm>
            <a:off x="2099229" y="292773"/>
            <a:ext cx="526211" cy="27699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002060"/>
                </a:solidFill>
              </a:rPr>
              <a:t>2024</a:t>
            </a:r>
          </a:p>
        </p:txBody>
      </p:sp>
      <p:sp>
        <p:nvSpPr>
          <p:cNvPr id="5" name="Segnaposto testo 9">
            <a:extLst>
              <a:ext uri="{FF2B5EF4-FFF2-40B4-BE49-F238E27FC236}">
                <a16:creationId xmlns:a16="http://schemas.microsoft.com/office/drawing/2014/main" id="{FCEAA09B-F606-7B10-163F-EB1A201170D5}"/>
              </a:ext>
            </a:extLst>
          </p:cNvPr>
          <p:cNvSpPr txBox="1">
            <a:spLocks/>
          </p:cNvSpPr>
          <p:nvPr/>
        </p:nvSpPr>
        <p:spPr>
          <a:xfrm>
            <a:off x="67377" y="5780548"/>
            <a:ext cx="12124623" cy="283881"/>
          </a:xfrm>
          <a:prstGeom prst="rect">
            <a:avLst/>
          </a:prstGeom>
        </p:spPr>
        <p:txBody>
          <a:bodyPr anchor="b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100" dirty="0">
                <a:solidFill>
                  <a:srgbClr val="002060"/>
                </a:solidFill>
              </a:rPr>
              <a:t>Cohen RV, Park JY, </a:t>
            </a:r>
            <a:r>
              <a:rPr lang="it-IT" sz="1100" dirty="0" err="1">
                <a:solidFill>
                  <a:srgbClr val="002060"/>
                </a:solidFill>
              </a:rPr>
              <a:t>Prager</a:t>
            </a:r>
            <a:r>
              <a:rPr lang="it-IT" sz="1100" dirty="0">
                <a:solidFill>
                  <a:srgbClr val="002060"/>
                </a:solidFill>
              </a:rPr>
              <a:t> G, </a:t>
            </a:r>
            <a:r>
              <a:rPr lang="it-IT" sz="1100" dirty="0" err="1">
                <a:solidFill>
                  <a:srgbClr val="002060"/>
                </a:solidFill>
              </a:rPr>
              <a:t>Bueter</a:t>
            </a:r>
            <a:r>
              <a:rPr lang="it-IT" sz="1100" dirty="0">
                <a:solidFill>
                  <a:srgbClr val="002060"/>
                </a:solidFill>
              </a:rPr>
              <a:t> M, le Roux CW, </a:t>
            </a:r>
            <a:r>
              <a:rPr lang="it-IT" sz="1100" dirty="0" err="1">
                <a:solidFill>
                  <a:srgbClr val="002060"/>
                </a:solidFill>
              </a:rPr>
              <a:t>Parmar</a:t>
            </a:r>
            <a:r>
              <a:rPr lang="it-IT" sz="1100" dirty="0">
                <a:solidFill>
                  <a:srgbClr val="002060"/>
                </a:solidFill>
              </a:rPr>
              <a:t> C, </a:t>
            </a:r>
            <a:r>
              <a:rPr lang="it-IT" sz="1100" dirty="0" err="1">
                <a:solidFill>
                  <a:srgbClr val="002060"/>
                </a:solidFill>
              </a:rPr>
              <a:t>Kermansaravi</a:t>
            </a:r>
            <a:r>
              <a:rPr lang="it-IT" sz="1100" dirty="0">
                <a:solidFill>
                  <a:srgbClr val="002060"/>
                </a:solidFill>
              </a:rPr>
              <a:t> M, Salminen P, </a:t>
            </a:r>
            <a:r>
              <a:rPr lang="it-IT" sz="1100" dirty="0" err="1">
                <a:solidFill>
                  <a:srgbClr val="002060"/>
                </a:solidFill>
              </a:rPr>
              <a:t>Miras</a:t>
            </a:r>
            <a:r>
              <a:rPr lang="it-IT" sz="1100" dirty="0">
                <a:solidFill>
                  <a:srgbClr val="002060"/>
                </a:solidFill>
              </a:rPr>
              <a:t> AD. </a:t>
            </a:r>
            <a:r>
              <a:rPr lang="it-IT" sz="1100" dirty="0" err="1">
                <a:solidFill>
                  <a:srgbClr val="002060"/>
                </a:solidFill>
              </a:rPr>
              <a:t>Role</a:t>
            </a:r>
            <a:r>
              <a:rPr lang="it-IT" sz="1100" dirty="0">
                <a:solidFill>
                  <a:srgbClr val="002060"/>
                </a:solidFill>
              </a:rPr>
              <a:t> of </a:t>
            </a:r>
            <a:r>
              <a:rPr lang="it-IT" sz="1100" dirty="0" err="1">
                <a:solidFill>
                  <a:srgbClr val="002060"/>
                </a:solidFill>
              </a:rPr>
              <a:t>obesity</a:t>
            </a:r>
            <a:r>
              <a:rPr lang="it-IT" sz="1100" dirty="0">
                <a:solidFill>
                  <a:srgbClr val="002060"/>
                </a:solidFill>
              </a:rPr>
              <a:t>-management </a:t>
            </a:r>
            <a:r>
              <a:rPr lang="it-IT" sz="1100" dirty="0" err="1">
                <a:solidFill>
                  <a:srgbClr val="002060"/>
                </a:solidFill>
              </a:rPr>
              <a:t>medications</a:t>
            </a:r>
            <a:r>
              <a:rPr lang="it-IT" sz="1100" dirty="0">
                <a:solidFill>
                  <a:srgbClr val="002060"/>
                </a:solidFill>
              </a:rPr>
              <a:t> </a:t>
            </a:r>
            <a:r>
              <a:rPr lang="it-IT" sz="1100" dirty="0" err="1">
                <a:solidFill>
                  <a:srgbClr val="002060"/>
                </a:solidFill>
              </a:rPr>
              <a:t>before</a:t>
            </a:r>
            <a:r>
              <a:rPr lang="it-IT" sz="1100" dirty="0">
                <a:solidFill>
                  <a:srgbClr val="002060"/>
                </a:solidFill>
              </a:rPr>
              <a:t> and after </a:t>
            </a:r>
            <a:r>
              <a:rPr lang="it-IT" sz="1100" dirty="0" err="1">
                <a:solidFill>
                  <a:srgbClr val="002060"/>
                </a:solidFill>
              </a:rPr>
              <a:t>metabolic</a:t>
            </a:r>
            <a:r>
              <a:rPr lang="it-IT" sz="1100" dirty="0">
                <a:solidFill>
                  <a:srgbClr val="002060"/>
                </a:solidFill>
              </a:rPr>
              <a:t> </a:t>
            </a:r>
            <a:r>
              <a:rPr lang="it-IT" sz="1100" dirty="0" err="1">
                <a:solidFill>
                  <a:srgbClr val="002060"/>
                </a:solidFill>
              </a:rPr>
              <a:t>bariatric</a:t>
            </a:r>
            <a:r>
              <a:rPr lang="it-IT" sz="1100" dirty="0">
                <a:solidFill>
                  <a:srgbClr val="002060"/>
                </a:solidFill>
              </a:rPr>
              <a:t> surgery: a </a:t>
            </a:r>
            <a:r>
              <a:rPr lang="it-IT" sz="1100" dirty="0" err="1">
                <a:solidFill>
                  <a:srgbClr val="002060"/>
                </a:solidFill>
              </a:rPr>
              <a:t>systematic</a:t>
            </a:r>
            <a:r>
              <a:rPr lang="it-IT" sz="1100" dirty="0">
                <a:solidFill>
                  <a:srgbClr val="002060"/>
                </a:solidFill>
              </a:rPr>
              <a:t> review. Br J </a:t>
            </a:r>
            <a:r>
              <a:rPr lang="it-IT" sz="1100" dirty="0" err="1">
                <a:solidFill>
                  <a:srgbClr val="002060"/>
                </a:solidFill>
              </a:rPr>
              <a:t>Surg</a:t>
            </a:r>
            <a:r>
              <a:rPr lang="it-IT" sz="1100" dirty="0">
                <a:solidFill>
                  <a:srgbClr val="002060"/>
                </a:solidFill>
              </a:rPr>
              <a:t>. 2024 </a:t>
            </a:r>
            <a:r>
              <a:rPr lang="it-IT" sz="1100" dirty="0" err="1">
                <a:solidFill>
                  <a:srgbClr val="002060"/>
                </a:solidFill>
              </a:rPr>
              <a:t>Nov</a:t>
            </a:r>
            <a:r>
              <a:rPr lang="it-IT" sz="1100" dirty="0">
                <a:solidFill>
                  <a:srgbClr val="002060"/>
                </a:solidFill>
              </a:rPr>
              <a:t> 27;111(12)</a:t>
            </a:r>
          </a:p>
        </p:txBody>
      </p:sp>
    </p:spTree>
    <p:extLst>
      <p:ext uri="{BB962C8B-B14F-4D97-AF65-F5344CB8AC3E}">
        <p14:creationId xmlns:p14="http://schemas.microsoft.com/office/powerpoint/2010/main" val="93125466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251</TotalTime>
  <Words>2898</Words>
  <Application>Microsoft Office PowerPoint</Application>
  <PresentationFormat>Widescreen</PresentationFormat>
  <Paragraphs>144</Paragraphs>
  <Slides>26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2" baseType="lpstr">
      <vt:lpstr>NSimSun</vt:lpstr>
      <vt:lpstr>Arial</vt:lpstr>
      <vt:lpstr>Calibri</vt:lpstr>
      <vt:lpstr>Liberation Serif</vt:lpstr>
      <vt:lpstr>Wingdings</vt:lpstr>
      <vt:lpstr>RetrospectVTI</vt:lpstr>
      <vt:lpstr>TRATTAMENTO MULTIMODALE COME GARANZIA DI SUCCESSO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Amanda Belluzzi</cp:lastModifiedBy>
  <cp:revision>25</cp:revision>
  <dcterms:created xsi:type="dcterms:W3CDTF">2022-02-27T17:36:31Z</dcterms:created>
  <dcterms:modified xsi:type="dcterms:W3CDTF">2025-05-07T20:14:19Z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